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
  </p:notesMasterIdLst>
  <p:sldIdLst>
    <p:sldId id="256" r:id="rId2"/>
    <p:sldId id="294" r:id="rId3"/>
    <p:sldId id="299" r:id="rId4"/>
    <p:sldId id="285" r:id="rId5"/>
    <p:sldId id="263" r:id="rId6"/>
  </p:sldIdLst>
  <p:sldSz cx="7772400" cy="10058400"/>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0E8B5C-49FD-491A-BD08-975A9F8774DE}">
          <p14:sldIdLst>
            <p14:sldId id="256"/>
            <p14:sldId id="294"/>
            <p14:sldId id="299"/>
            <p14:sldId id="285"/>
          </p14:sldIdLst>
        </p14:section>
        <p14:section name="Untitled Section" id="{7E7438D0-1D2B-412D-B332-D8066C124579}">
          <p14:sldIdLst>
            <p14:sldId id="263"/>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58585"/>
    <a:srgbClr val="666699"/>
    <a:srgbClr val="B3B3B3"/>
    <a:srgbClr val="BB0000"/>
    <a:srgbClr val="003399"/>
    <a:srgbClr val="7D4767"/>
    <a:srgbClr val="EFE0FC"/>
    <a:srgbClr val="E7D8F4"/>
    <a:srgbClr val="E8CF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42" autoAdjust="0"/>
    <p:restoredTop sz="50485" autoAdjust="0"/>
  </p:normalViewPr>
  <p:slideViewPr>
    <p:cSldViewPr snapToGrid="0">
      <p:cViewPr>
        <p:scale>
          <a:sx n="75" d="100"/>
          <a:sy n="75" d="100"/>
        </p:scale>
        <p:origin x="1594" y="-3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E51FADDA-A1C2-434F-AEDE-86CBDDA9D214}" type="datetimeFigureOut">
              <a:rPr lang="en-US" smtClean="0"/>
              <a:t>9/1/2017</a:t>
            </a:fld>
            <a:endParaRPr lang="en-US" dirty="0"/>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745C75B-692A-4E3F-A53B-445117E2C9BC}" type="slidenum">
              <a:rPr lang="en-US" smtClean="0"/>
              <a:t>‹#›</a:t>
            </a:fld>
            <a:endParaRPr lang="en-US" dirty="0"/>
          </a:p>
        </p:txBody>
      </p:sp>
    </p:spTree>
    <p:extLst>
      <p:ext uri="{BB962C8B-B14F-4D97-AF65-F5344CB8AC3E}">
        <p14:creationId xmlns:p14="http://schemas.microsoft.com/office/powerpoint/2010/main" val="375135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C75B-692A-4E3F-A53B-445117E2C9BC}" type="slidenum">
              <a:rPr lang="en-US" smtClean="0"/>
              <a:t>1</a:t>
            </a:fld>
            <a:endParaRPr lang="en-US" dirty="0"/>
          </a:p>
        </p:txBody>
      </p:sp>
    </p:spTree>
    <p:extLst>
      <p:ext uri="{BB962C8B-B14F-4D97-AF65-F5344CB8AC3E}">
        <p14:creationId xmlns:p14="http://schemas.microsoft.com/office/powerpoint/2010/main" val="36163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C75B-692A-4E3F-A53B-445117E2C9BC}" type="slidenum">
              <a:rPr lang="en-US" smtClean="0"/>
              <a:t>2</a:t>
            </a:fld>
            <a:endParaRPr lang="en-US" dirty="0"/>
          </a:p>
        </p:txBody>
      </p:sp>
    </p:spTree>
    <p:extLst>
      <p:ext uri="{BB962C8B-B14F-4D97-AF65-F5344CB8AC3E}">
        <p14:creationId xmlns:p14="http://schemas.microsoft.com/office/powerpoint/2010/main" val="386916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C75B-692A-4E3F-A53B-445117E2C9BC}" type="slidenum">
              <a:rPr lang="en-US" smtClean="0"/>
              <a:t>3</a:t>
            </a:fld>
            <a:endParaRPr lang="en-US" dirty="0"/>
          </a:p>
        </p:txBody>
      </p:sp>
    </p:spTree>
    <p:extLst>
      <p:ext uri="{BB962C8B-B14F-4D97-AF65-F5344CB8AC3E}">
        <p14:creationId xmlns:p14="http://schemas.microsoft.com/office/powerpoint/2010/main" val="264467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C75B-692A-4E3F-A53B-445117E2C9BC}" type="slidenum">
              <a:rPr lang="en-US" smtClean="0"/>
              <a:t>4</a:t>
            </a:fld>
            <a:endParaRPr lang="en-US" dirty="0"/>
          </a:p>
        </p:txBody>
      </p:sp>
    </p:spTree>
    <p:extLst>
      <p:ext uri="{BB962C8B-B14F-4D97-AF65-F5344CB8AC3E}">
        <p14:creationId xmlns:p14="http://schemas.microsoft.com/office/powerpoint/2010/main" val="191709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5C75B-692A-4E3F-A53B-445117E2C9BC}" type="slidenum">
              <a:rPr lang="en-US" smtClean="0"/>
              <a:t>5</a:t>
            </a:fld>
            <a:endParaRPr lang="en-US" dirty="0"/>
          </a:p>
        </p:txBody>
      </p:sp>
    </p:spTree>
    <p:extLst>
      <p:ext uri="{BB962C8B-B14F-4D97-AF65-F5344CB8AC3E}">
        <p14:creationId xmlns:p14="http://schemas.microsoft.com/office/powerpoint/2010/main" val="54666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000">
                <a:latin typeface="Proxima Nova"/>
                <a:cs typeface="Proxima Nova"/>
              </a:defRPr>
            </a:lvl1pPr>
          </a:lstStyle>
          <a:p>
            <a:pPr marL="12700">
              <a:lnSpc>
                <a:spcPct val="100000"/>
              </a:lnSpc>
            </a:pPr>
            <a:r>
              <a:rPr spc="10" dirty="0"/>
              <a:t>DE</a:t>
            </a:r>
            <a:r>
              <a:rPr spc="-40" dirty="0"/>
              <a:t>P</a:t>
            </a:r>
            <a:r>
              <a:rPr spc="15" dirty="0"/>
              <a:t>A</a:t>
            </a:r>
            <a:r>
              <a:rPr dirty="0"/>
              <a:t>RT</a:t>
            </a:r>
            <a:r>
              <a:rPr spc="15" dirty="0"/>
              <a:t>M</a:t>
            </a:r>
            <a:r>
              <a:rPr spc="10" dirty="0"/>
              <a:t>E</a:t>
            </a:r>
            <a:r>
              <a:rPr dirty="0"/>
              <a:t>N</a:t>
            </a:r>
            <a:r>
              <a:rPr spc="-60" dirty="0"/>
              <a:t>T</a:t>
            </a:r>
            <a:r>
              <a:rPr spc="15" dirty="0"/>
              <a:t>/</a:t>
            </a:r>
            <a:r>
              <a:rPr spc="30" dirty="0"/>
              <a:t>L</a:t>
            </a:r>
            <a:r>
              <a:rPr spc="15" dirty="0"/>
              <a:t>A</a:t>
            </a:r>
            <a:r>
              <a:rPr spc="5" dirty="0"/>
              <a:t>B</a:t>
            </a:r>
            <a:r>
              <a:rPr spc="-10" dirty="0"/>
              <a:t>/</a:t>
            </a:r>
            <a:r>
              <a:rPr spc="10" dirty="0"/>
              <a:t>CE</a:t>
            </a:r>
            <a:r>
              <a:rPr dirty="0"/>
              <a:t>NT</a:t>
            </a:r>
            <a:r>
              <a:rPr spc="10" dirty="0"/>
              <a:t>E</a:t>
            </a:r>
            <a:r>
              <a:rPr spc="30" dirty="0"/>
              <a:t>R</a:t>
            </a:r>
            <a:r>
              <a:rPr spc="15" dirty="0"/>
              <a:t>/</a:t>
            </a:r>
            <a:r>
              <a:rPr dirty="0"/>
              <a:t>PR</a:t>
            </a:r>
            <a:r>
              <a:rPr spc="5" dirty="0"/>
              <a:t>O</a:t>
            </a:r>
            <a:r>
              <a:rPr spc="15" dirty="0"/>
              <a:t>G</a:t>
            </a:r>
            <a:r>
              <a:rPr spc="30" dirty="0"/>
              <a:t>R</a:t>
            </a:r>
            <a:r>
              <a:rPr spc="15" dirty="0"/>
              <a:t>A</a:t>
            </a:r>
            <a:r>
              <a:rPr dirty="0"/>
              <a:t>M </a:t>
            </a:r>
            <a:r>
              <a:rPr spc="15" dirty="0"/>
              <a:t>NAM</a:t>
            </a:r>
            <a:r>
              <a:rPr dirty="0"/>
              <a:t>E </a:t>
            </a:r>
            <a:r>
              <a:rPr spc="15" dirty="0"/>
              <a:t>H</a:t>
            </a:r>
            <a:r>
              <a:rPr spc="10" dirty="0"/>
              <a:t>ER</a:t>
            </a:r>
            <a:r>
              <a:rPr dirty="0"/>
              <a:t>E</a:t>
            </a:r>
          </a:p>
        </p:txBody>
      </p:sp>
      <p:sp>
        <p:nvSpPr>
          <p:cNvPr id="5" name="Holder 5"/>
          <p:cNvSpPr>
            <a:spLocks noGrp="1"/>
          </p:cNvSpPr>
          <p:nvPr>
            <p:ph type="dt" sz="half" idx="6"/>
          </p:nvPr>
        </p:nvSpPr>
        <p:spPr/>
        <p:txBody>
          <a:bodyPr lIns="0" tIns="0" rIns="0" bIns="0"/>
          <a:lstStyle>
            <a:lvl1pPr>
              <a:defRPr sz="1000">
                <a:latin typeface="Proxima Nova"/>
                <a:cs typeface="Proxima Nova"/>
              </a:defRPr>
            </a:lvl1pPr>
          </a:lstStyle>
          <a:p>
            <a:pPr marL="12700">
              <a:lnSpc>
                <a:spcPct val="100000"/>
              </a:lnSpc>
            </a:pPr>
            <a:r>
              <a:rPr spc="10" dirty="0"/>
              <a:t>N</a:t>
            </a:r>
            <a:r>
              <a:rPr spc="-5" dirty="0"/>
              <a:t>e</a:t>
            </a:r>
            <a:r>
              <a:rPr spc="10" dirty="0"/>
              <a:t>w</a:t>
            </a:r>
            <a:r>
              <a:rPr spc="5" dirty="0"/>
              <a:t>sle</a:t>
            </a:r>
            <a:r>
              <a:rPr spc="30" dirty="0"/>
              <a:t>t</a:t>
            </a:r>
            <a:r>
              <a:rPr spc="-5" dirty="0"/>
              <a:t>t</a:t>
            </a:r>
            <a:r>
              <a:rPr spc="5" dirty="0"/>
              <a:t>e</a:t>
            </a:r>
            <a:r>
              <a:rPr dirty="0"/>
              <a:t>r </a:t>
            </a:r>
            <a:r>
              <a:rPr spc="10" dirty="0"/>
              <a:t>N</a:t>
            </a:r>
            <a:r>
              <a:rPr spc="5" dirty="0"/>
              <a:t>am</a:t>
            </a:r>
            <a:r>
              <a:rPr dirty="0"/>
              <a:t>e </a:t>
            </a:r>
            <a:r>
              <a:rPr spc="10" dirty="0"/>
              <a:t>H</a:t>
            </a:r>
            <a:r>
              <a:rPr spc="5" dirty="0"/>
              <a:t>e</a:t>
            </a:r>
            <a:r>
              <a:rPr spc="-5" dirty="0"/>
              <a:t>r</a:t>
            </a:r>
            <a:r>
              <a:rPr dirty="0"/>
              <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1000">
                <a:latin typeface="Proxima Nova"/>
                <a:cs typeface="Proxima Nova"/>
              </a:defRPr>
            </a:lvl1pPr>
          </a:lstStyle>
          <a:p>
            <a:pPr marL="12700">
              <a:lnSpc>
                <a:spcPct val="100000"/>
              </a:lnSpc>
            </a:pPr>
            <a:r>
              <a:rPr spc="10" dirty="0"/>
              <a:t>DE</a:t>
            </a:r>
            <a:r>
              <a:rPr spc="-40" dirty="0"/>
              <a:t>P</a:t>
            </a:r>
            <a:r>
              <a:rPr spc="15" dirty="0"/>
              <a:t>A</a:t>
            </a:r>
            <a:r>
              <a:rPr dirty="0"/>
              <a:t>RT</a:t>
            </a:r>
            <a:r>
              <a:rPr spc="15" dirty="0"/>
              <a:t>M</a:t>
            </a:r>
            <a:r>
              <a:rPr spc="10" dirty="0"/>
              <a:t>E</a:t>
            </a:r>
            <a:r>
              <a:rPr dirty="0"/>
              <a:t>N</a:t>
            </a:r>
            <a:r>
              <a:rPr spc="-60" dirty="0"/>
              <a:t>T</a:t>
            </a:r>
            <a:r>
              <a:rPr spc="15" dirty="0"/>
              <a:t>/</a:t>
            </a:r>
            <a:r>
              <a:rPr spc="30" dirty="0"/>
              <a:t>L</a:t>
            </a:r>
            <a:r>
              <a:rPr spc="15" dirty="0"/>
              <a:t>A</a:t>
            </a:r>
            <a:r>
              <a:rPr spc="5" dirty="0"/>
              <a:t>B</a:t>
            </a:r>
            <a:r>
              <a:rPr spc="-10" dirty="0"/>
              <a:t>/</a:t>
            </a:r>
            <a:r>
              <a:rPr spc="10" dirty="0"/>
              <a:t>CE</a:t>
            </a:r>
            <a:r>
              <a:rPr dirty="0"/>
              <a:t>NT</a:t>
            </a:r>
            <a:r>
              <a:rPr spc="10" dirty="0"/>
              <a:t>E</a:t>
            </a:r>
            <a:r>
              <a:rPr spc="30" dirty="0"/>
              <a:t>R</a:t>
            </a:r>
            <a:r>
              <a:rPr spc="15" dirty="0"/>
              <a:t>/</a:t>
            </a:r>
            <a:r>
              <a:rPr dirty="0"/>
              <a:t>PR</a:t>
            </a:r>
            <a:r>
              <a:rPr spc="5" dirty="0"/>
              <a:t>O</a:t>
            </a:r>
            <a:r>
              <a:rPr spc="15" dirty="0"/>
              <a:t>G</a:t>
            </a:r>
            <a:r>
              <a:rPr spc="30" dirty="0"/>
              <a:t>R</a:t>
            </a:r>
            <a:r>
              <a:rPr spc="15" dirty="0"/>
              <a:t>A</a:t>
            </a:r>
            <a:r>
              <a:rPr dirty="0"/>
              <a:t>M </a:t>
            </a:r>
            <a:r>
              <a:rPr spc="15" dirty="0"/>
              <a:t>NAM</a:t>
            </a:r>
            <a:r>
              <a:rPr dirty="0"/>
              <a:t>E </a:t>
            </a:r>
            <a:r>
              <a:rPr spc="15" dirty="0"/>
              <a:t>H</a:t>
            </a:r>
            <a:r>
              <a:rPr spc="10" dirty="0"/>
              <a:t>ER</a:t>
            </a:r>
            <a:r>
              <a:rPr dirty="0"/>
              <a:t>E</a:t>
            </a:r>
          </a:p>
        </p:txBody>
      </p:sp>
      <p:sp>
        <p:nvSpPr>
          <p:cNvPr id="5" name="Holder 5"/>
          <p:cNvSpPr>
            <a:spLocks noGrp="1"/>
          </p:cNvSpPr>
          <p:nvPr>
            <p:ph type="dt" sz="half" idx="6"/>
          </p:nvPr>
        </p:nvSpPr>
        <p:spPr/>
        <p:txBody>
          <a:bodyPr lIns="0" tIns="0" rIns="0" bIns="0"/>
          <a:lstStyle>
            <a:lvl1pPr>
              <a:defRPr sz="1000">
                <a:latin typeface="Proxima Nova"/>
                <a:cs typeface="Proxima Nova"/>
              </a:defRPr>
            </a:lvl1pPr>
          </a:lstStyle>
          <a:p>
            <a:pPr marL="12700">
              <a:lnSpc>
                <a:spcPct val="100000"/>
              </a:lnSpc>
            </a:pPr>
            <a:r>
              <a:rPr spc="10" dirty="0"/>
              <a:t>N</a:t>
            </a:r>
            <a:r>
              <a:rPr spc="-5" dirty="0"/>
              <a:t>e</a:t>
            </a:r>
            <a:r>
              <a:rPr spc="10" dirty="0"/>
              <a:t>w</a:t>
            </a:r>
            <a:r>
              <a:rPr spc="5" dirty="0"/>
              <a:t>sle</a:t>
            </a:r>
            <a:r>
              <a:rPr spc="30" dirty="0"/>
              <a:t>t</a:t>
            </a:r>
            <a:r>
              <a:rPr spc="-5" dirty="0"/>
              <a:t>t</a:t>
            </a:r>
            <a:r>
              <a:rPr spc="5" dirty="0"/>
              <a:t>e</a:t>
            </a:r>
            <a:r>
              <a:rPr dirty="0"/>
              <a:t>r </a:t>
            </a:r>
            <a:r>
              <a:rPr spc="10" dirty="0"/>
              <a:t>N</a:t>
            </a:r>
            <a:r>
              <a:rPr spc="5" dirty="0"/>
              <a:t>am</a:t>
            </a:r>
            <a:r>
              <a:rPr dirty="0"/>
              <a:t>e </a:t>
            </a:r>
            <a:r>
              <a:rPr spc="10" dirty="0"/>
              <a:t>H</a:t>
            </a:r>
            <a:r>
              <a:rPr spc="5" dirty="0"/>
              <a:t>e</a:t>
            </a:r>
            <a:r>
              <a:rPr spc="-5" dirty="0"/>
              <a:t>r</a:t>
            </a:r>
            <a:r>
              <a:rPr dirty="0"/>
              <a:t>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a:latin typeface="Proxima Nova"/>
                <a:cs typeface="Proxima Nova"/>
              </a:defRPr>
            </a:lvl1pPr>
          </a:lstStyle>
          <a:p>
            <a:pPr marL="12700">
              <a:lnSpc>
                <a:spcPct val="100000"/>
              </a:lnSpc>
            </a:pPr>
            <a:r>
              <a:rPr spc="10" dirty="0"/>
              <a:t>DE</a:t>
            </a:r>
            <a:r>
              <a:rPr spc="-40" dirty="0"/>
              <a:t>P</a:t>
            </a:r>
            <a:r>
              <a:rPr spc="15" dirty="0"/>
              <a:t>A</a:t>
            </a:r>
            <a:r>
              <a:rPr dirty="0"/>
              <a:t>RT</a:t>
            </a:r>
            <a:r>
              <a:rPr spc="15" dirty="0"/>
              <a:t>M</a:t>
            </a:r>
            <a:r>
              <a:rPr spc="10" dirty="0"/>
              <a:t>E</a:t>
            </a:r>
            <a:r>
              <a:rPr dirty="0"/>
              <a:t>N</a:t>
            </a:r>
            <a:r>
              <a:rPr spc="-60" dirty="0"/>
              <a:t>T</a:t>
            </a:r>
            <a:r>
              <a:rPr spc="15" dirty="0"/>
              <a:t>/</a:t>
            </a:r>
            <a:r>
              <a:rPr spc="30" dirty="0"/>
              <a:t>L</a:t>
            </a:r>
            <a:r>
              <a:rPr spc="15" dirty="0"/>
              <a:t>A</a:t>
            </a:r>
            <a:r>
              <a:rPr spc="5" dirty="0"/>
              <a:t>B</a:t>
            </a:r>
            <a:r>
              <a:rPr spc="-10" dirty="0"/>
              <a:t>/</a:t>
            </a:r>
            <a:r>
              <a:rPr spc="10" dirty="0"/>
              <a:t>CE</a:t>
            </a:r>
            <a:r>
              <a:rPr dirty="0"/>
              <a:t>NT</a:t>
            </a:r>
            <a:r>
              <a:rPr spc="10" dirty="0"/>
              <a:t>E</a:t>
            </a:r>
            <a:r>
              <a:rPr spc="30" dirty="0"/>
              <a:t>R</a:t>
            </a:r>
            <a:r>
              <a:rPr spc="15" dirty="0"/>
              <a:t>/</a:t>
            </a:r>
            <a:r>
              <a:rPr dirty="0"/>
              <a:t>PR</a:t>
            </a:r>
            <a:r>
              <a:rPr spc="5" dirty="0"/>
              <a:t>O</a:t>
            </a:r>
            <a:r>
              <a:rPr spc="15" dirty="0"/>
              <a:t>G</a:t>
            </a:r>
            <a:r>
              <a:rPr spc="30" dirty="0"/>
              <a:t>R</a:t>
            </a:r>
            <a:r>
              <a:rPr spc="15" dirty="0"/>
              <a:t>A</a:t>
            </a:r>
            <a:r>
              <a:rPr dirty="0"/>
              <a:t>M </a:t>
            </a:r>
            <a:r>
              <a:rPr spc="15" dirty="0"/>
              <a:t>NAM</a:t>
            </a:r>
            <a:r>
              <a:rPr dirty="0"/>
              <a:t>E </a:t>
            </a:r>
            <a:r>
              <a:rPr spc="15" dirty="0"/>
              <a:t>H</a:t>
            </a:r>
            <a:r>
              <a:rPr spc="10" dirty="0"/>
              <a:t>ER</a:t>
            </a:r>
            <a:r>
              <a:rPr dirty="0"/>
              <a:t>E</a:t>
            </a:r>
          </a:p>
        </p:txBody>
      </p:sp>
      <p:sp>
        <p:nvSpPr>
          <p:cNvPr id="6" name="Holder 6"/>
          <p:cNvSpPr>
            <a:spLocks noGrp="1"/>
          </p:cNvSpPr>
          <p:nvPr>
            <p:ph type="dt" sz="half" idx="6"/>
          </p:nvPr>
        </p:nvSpPr>
        <p:spPr/>
        <p:txBody>
          <a:bodyPr lIns="0" tIns="0" rIns="0" bIns="0"/>
          <a:lstStyle>
            <a:lvl1pPr>
              <a:defRPr sz="1000">
                <a:latin typeface="Proxima Nova"/>
                <a:cs typeface="Proxima Nova"/>
              </a:defRPr>
            </a:lvl1pPr>
          </a:lstStyle>
          <a:p>
            <a:pPr marL="12700">
              <a:lnSpc>
                <a:spcPct val="100000"/>
              </a:lnSpc>
            </a:pPr>
            <a:r>
              <a:rPr spc="10" dirty="0"/>
              <a:t>N</a:t>
            </a:r>
            <a:r>
              <a:rPr spc="-5" dirty="0"/>
              <a:t>e</a:t>
            </a:r>
            <a:r>
              <a:rPr spc="10" dirty="0"/>
              <a:t>w</a:t>
            </a:r>
            <a:r>
              <a:rPr spc="5" dirty="0"/>
              <a:t>sle</a:t>
            </a:r>
            <a:r>
              <a:rPr spc="30" dirty="0"/>
              <a:t>t</a:t>
            </a:r>
            <a:r>
              <a:rPr spc="-5" dirty="0"/>
              <a:t>t</a:t>
            </a:r>
            <a:r>
              <a:rPr spc="5" dirty="0"/>
              <a:t>e</a:t>
            </a:r>
            <a:r>
              <a:rPr dirty="0"/>
              <a:t>r </a:t>
            </a:r>
            <a:r>
              <a:rPr spc="10" dirty="0"/>
              <a:t>N</a:t>
            </a:r>
            <a:r>
              <a:rPr spc="5" dirty="0"/>
              <a:t>am</a:t>
            </a:r>
            <a:r>
              <a:rPr dirty="0"/>
              <a:t>e </a:t>
            </a:r>
            <a:r>
              <a:rPr spc="10" dirty="0"/>
              <a:t>H</a:t>
            </a:r>
            <a:r>
              <a:rPr spc="5" dirty="0"/>
              <a:t>e</a:t>
            </a:r>
            <a:r>
              <a:rPr spc="-5" dirty="0"/>
              <a:t>r</a:t>
            </a:r>
            <a:r>
              <a:rPr dirty="0"/>
              <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Holder 3"/>
          <p:cNvSpPr>
            <a:spLocks noGrp="1"/>
          </p:cNvSpPr>
          <p:nvPr>
            <p:ph type="ftr" sz="quarter" idx="5"/>
          </p:nvPr>
        </p:nvSpPr>
        <p:spPr/>
        <p:txBody>
          <a:bodyPr lIns="0" tIns="0" rIns="0" bIns="0"/>
          <a:lstStyle>
            <a:lvl1pPr>
              <a:defRPr sz="1000">
                <a:latin typeface="Proxima Nova"/>
                <a:cs typeface="Proxima Nova"/>
              </a:defRPr>
            </a:lvl1pPr>
          </a:lstStyle>
          <a:p>
            <a:pPr marL="12700">
              <a:lnSpc>
                <a:spcPct val="100000"/>
              </a:lnSpc>
            </a:pPr>
            <a:r>
              <a:rPr spc="10" dirty="0"/>
              <a:t>DE</a:t>
            </a:r>
            <a:r>
              <a:rPr spc="-40" dirty="0"/>
              <a:t>P</a:t>
            </a:r>
            <a:r>
              <a:rPr spc="15" dirty="0"/>
              <a:t>A</a:t>
            </a:r>
            <a:r>
              <a:rPr dirty="0"/>
              <a:t>RT</a:t>
            </a:r>
            <a:r>
              <a:rPr spc="15" dirty="0"/>
              <a:t>M</a:t>
            </a:r>
            <a:r>
              <a:rPr spc="10" dirty="0"/>
              <a:t>E</a:t>
            </a:r>
            <a:r>
              <a:rPr dirty="0"/>
              <a:t>N</a:t>
            </a:r>
            <a:r>
              <a:rPr spc="-60" dirty="0"/>
              <a:t>T</a:t>
            </a:r>
            <a:r>
              <a:rPr spc="15" dirty="0"/>
              <a:t>/</a:t>
            </a:r>
            <a:r>
              <a:rPr spc="30" dirty="0"/>
              <a:t>L</a:t>
            </a:r>
            <a:r>
              <a:rPr spc="15" dirty="0"/>
              <a:t>A</a:t>
            </a:r>
            <a:r>
              <a:rPr spc="5" dirty="0"/>
              <a:t>B</a:t>
            </a:r>
            <a:r>
              <a:rPr spc="-10" dirty="0"/>
              <a:t>/</a:t>
            </a:r>
            <a:r>
              <a:rPr spc="10" dirty="0"/>
              <a:t>CE</a:t>
            </a:r>
            <a:r>
              <a:rPr dirty="0"/>
              <a:t>NT</a:t>
            </a:r>
            <a:r>
              <a:rPr spc="10" dirty="0"/>
              <a:t>E</a:t>
            </a:r>
            <a:r>
              <a:rPr spc="30" dirty="0"/>
              <a:t>R</a:t>
            </a:r>
            <a:r>
              <a:rPr spc="15" dirty="0"/>
              <a:t>/</a:t>
            </a:r>
            <a:r>
              <a:rPr dirty="0"/>
              <a:t>PR</a:t>
            </a:r>
            <a:r>
              <a:rPr spc="5" dirty="0"/>
              <a:t>O</a:t>
            </a:r>
            <a:r>
              <a:rPr spc="15" dirty="0"/>
              <a:t>G</a:t>
            </a:r>
            <a:r>
              <a:rPr spc="30" dirty="0"/>
              <a:t>R</a:t>
            </a:r>
            <a:r>
              <a:rPr spc="15" dirty="0"/>
              <a:t>A</a:t>
            </a:r>
            <a:r>
              <a:rPr dirty="0"/>
              <a:t>M </a:t>
            </a:r>
            <a:r>
              <a:rPr spc="15" dirty="0"/>
              <a:t>NAM</a:t>
            </a:r>
            <a:r>
              <a:rPr dirty="0"/>
              <a:t>E </a:t>
            </a:r>
            <a:r>
              <a:rPr spc="15" dirty="0"/>
              <a:t>H</a:t>
            </a:r>
            <a:r>
              <a:rPr spc="10" dirty="0"/>
              <a:t>ER</a:t>
            </a:r>
            <a:r>
              <a:rPr dirty="0"/>
              <a:t>E</a:t>
            </a:r>
          </a:p>
        </p:txBody>
      </p:sp>
      <p:sp>
        <p:nvSpPr>
          <p:cNvPr id="4" name="Holder 4"/>
          <p:cNvSpPr>
            <a:spLocks noGrp="1"/>
          </p:cNvSpPr>
          <p:nvPr>
            <p:ph type="dt" sz="half" idx="6"/>
          </p:nvPr>
        </p:nvSpPr>
        <p:spPr/>
        <p:txBody>
          <a:bodyPr lIns="0" tIns="0" rIns="0" bIns="0"/>
          <a:lstStyle>
            <a:lvl1pPr>
              <a:defRPr sz="1000">
                <a:latin typeface="Proxima Nova"/>
                <a:cs typeface="Proxima Nova"/>
              </a:defRPr>
            </a:lvl1pPr>
          </a:lstStyle>
          <a:p>
            <a:pPr marL="12700">
              <a:lnSpc>
                <a:spcPct val="100000"/>
              </a:lnSpc>
            </a:pPr>
            <a:r>
              <a:rPr spc="10" dirty="0"/>
              <a:t>N</a:t>
            </a:r>
            <a:r>
              <a:rPr spc="-5" dirty="0"/>
              <a:t>e</a:t>
            </a:r>
            <a:r>
              <a:rPr spc="10" dirty="0"/>
              <a:t>w</a:t>
            </a:r>
            <a:r>
              <a:rPr spc="5" dirty="0"/>
              <a:t>sle</a:t>
            </a:r>
            <a:r>
              <a:rPr spc="30" dirty="0"/>
              <a:t>t</a:t>
            </a:r>
            <a:r>
              <a:rPr spc="-5" dirty="0"/>
              <a:t>t</a:t>
            </a:r>
            <a:r>
              <a:rPr spc="5" dirty="0"/>
              <a:t>e</a:t>
            </a:r>
            <a:r>
              <a:rPr dirty="0"/>
              <a:t>r </a:t>
            </a:r>
            <a:r>
              <a:rPr spc="10" dirty="0"/>
              <a:t>N</a:t>
            </a:r>
            <a:r>
              <a:rPr spc="5" dirty="0"/>
              <a:t>am</a:t>
            </a:r>
            <a:r>
              <a:rPr dirty="0"/>
              <a:t>e </a:t>
            </a:r>
            <a:r>
              <a:rPr spc="10" dirty="0"/>
              <a:t>H</a:t>
            </a:r>
            <a:r>
              <a:rPr spc="5" dirty="0"/>
              <a:t>e</a:t>
            </a:r>
            <a:r>
              <a:rPr spc="-5" dirty="0"/>
              <a:t>r</a:t>
            </a:r>
            <a:r>
              <a:rPr dirty="0"/>
              <a: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a:latin typeface="Proxima Nova"/>
                <a:cs typeface="Proxima Nova"/>
              </a:defRPr>
            </a:lvl1pPr>
          </a:lstStyle>
          <a:p>
            <a:pPr marL="12700">
              <a:lnSpc>
                <a:spcPct val="100000"/>
              </a:lnSpc>
            </a:pPr>
            <a:r>
              <a:rPr spc="10" dirty="0"/>
              <a:t>DE</a:t>
            </a:r>
            <a:r>
              <a:rPr spc="-40" dirty="0"/>
              <a:t>P</a:t>
            </a:r>
            <a:r>
              <a:rPr spc="15" dirty="0"/>
              <a:t>A</a:t>
            </a:r>
            <a:r>
              <a:rPr dirty="0"/>
              <a:t>RT</a:t>
            </a:r>
            <a:r>
              <a:rPr spc="15" dirty="0"/>
              <a:t>M</a:t>
            </a:r>
            <a:r>
              <a:rPr spc="10" dirty="0"/>
              <a:t>E</a:t>
            </a:r>
            <a:r>
              <a:rPr dirty="0"/>
              <a:t>N</a:t>
            </a:r>
            <a:r>
              <a:rPr spc="-60" dirty="0"/>
              <a:t>T</a:t>
            </a:r>
            <a:r>
              <a:rPr spc="15" dirty="0"/>
              <a:t>/</a:t>
            </a:r>
            <a:r>
              <a:rPr spc="30" dirty="0"/>
              <a:t>L</a:t>
            </a:r>
            <a:r>
              <a:rPr spc="15" dirty="0"/>
              <a:t>A</a:t>
            </a:r>
            <a:r>
              <a:rPr spc="5" dirty="0"/>
              <a:t>B</a:t>
            </a:r>
            <a:r>
              <a:rPr spc="-10" dirty="0"/>
              <a:t>/</a:t>
            </a:r>
            <a:r>
              <a:rPr spc="10" dirty="0"/>
              <a:t>CE</a:t>
            </a:r>
            <a:r>
              <a:rPr dirty="0"/>
              <a:t>NT</a:t>
            </a:r>
            <a:r>
              <a:rPr spc="10" dirty="0"/>
              <a:t>E</a:t>
            </a:r>
            <a:r>
              <a:rPr spc="30" dirty="0"/>
              <a:t>R</a:t>
            </a:r>
            <a:r>
              <a:rPr spc="15" dirty="0"/>
              <a:t>/</a:t>
            </a:r>
            <a:r>
              <a:rPr dirty="0"/>
              <a:t>PR</a:t>
            </a:r>
            <a:r>
              <a:rPr spc="5" dirty="0"/>
              <a:t>O</a:t>
            </a:r>
            <a:r>
              <a:rPr spc="15" dirty="0"/>
              <a:t>G</a:t>
            </a:r>
            <a:r>
              <a:rPr spc="30" dirty="0"/>
              <a:t>R</a:t>
            </a:r>
            <a:r>
              <a:rPr spc="15" dirty="0"/>
              <a:t>A</a:t>
            </a:r>
            <a:r>
              <a:rPr dirty="0"/>
              <a:t>M </a:t>
            </a:r>
            <a:r>
              <a:rPr spc="15" dirty="0"/>
              <a:t>NAM</a:t>
            </a:r>
            <a:r>
              <a:rPr dirty="0"/>
              <a:t>E </a:t>
            </a:r>
            <a:r>
              <a:rPr spc="15" dirty="0"/>
              <a:t>H</a:t>
            </a:r>
            <a:r>
              <a:rPr spc="10" dirty="0"/>
              <a:t>ER</a:t>
            </a:r>
            <a:r>
              <a:rPr dirty="0"/>
              <a:t>E</a:t>
            </a:r>
          </a:p>
        </p:txBody>
      </p:sp>
      <p:sp>
        <p:nvSpPr>
          <p:cNvPr id="3" name="Holder 3"/>
          <p:cNvSpPr>
            <a:spLocks noGrp="1"/>
          </p:cNvSpPr>
          <p:nvPr>
            <p:ph type="dt" sz="half" idx="6"/>
          </p:nvPr>
        </p:nvSpPr>
        <p:spPr/>
        <p:txBody>
          <a:bodyPr lIns="0" tIns="0" rIns="0" bIns="0"/>
          <a:lstStyle>
            <a:lvl1pPr>
              <a:defRPr sz="1000">
                <a:latin typeface="Proxima Nova"/>
                <a:cs typeface="Proxima Nova"/>
              </a:defRPr>
            </a:lvl1pPr>
          </a:lstStyle>
          <a:p>
            <a:pPr marL="12700">
              <a:lnSpc>
                <a:spcPct val="100000"/>
              </a:lnSpc>
            </a:pPr>
            <a:r>
              <a:rPr spc="10" dirty="0"/>
              <a:t>N</a:t>
            </a:r>
            <a:r>
              <a:rPr spc="-5" dirty="0"/>
              <a:t>e</a:t>
            </a:r>
            <a:r>
              <a:rPr spc="10" dirty="0"/>
              <a:t>w</a:t>
            </a:r>
            <a:r>
              <a:rPr spc="5" dirty="0"/>
              <a:t>sle</a:t>
            </a:r>
            <a:r>
              <a:rPr spc="30" dirty="0"/>
              <a:t>t</a:t>
            </a:r>
            <a:r>
              <a:rPr spc="-5" dirty="0"/>
              <a:t>t</a:t>
            </a:r>
            <a:r>
              <a:rPr spc="5" dirty="0"/>
              <a:t>e</a:t>
            </a:r>
            <a:r>
              <a:rPr dirty="0"/>
              <a:t>r </a:t>
            </a:r>
            <a:r>
              <a:rPr spc="10" dirty="0"/>
              <a:t>N</a:t>
            </a:r>
            <a:r>
              <a:rPr spc="5" dirty="0"/>
              <a:t>am</a:t>
            </a:r>
            <a:r>
              <a:rPr dirty="0"/>
              <a:t>e </a:t>
            </a:r>
            <a:r>
              <a:rPr spc="10" dirty="0"/>
              <a:t>H</a:t>
            </a:r>
            <a:r>
              <a:rPr spc="5" dirty="0"/>
              <a:t>e</a:t>
            </a:r>
            <a:r>
              <a:rPr spc="-5" dirty="0"/>
              <a:t>r</a:t>
            </a:r>
            <a:r>
              <a:rPr dirty="0"/>
              <a:t>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4309090" y="9636270"/>
            <a:ext cx="3012440" cy="138499"/>
          </a:xfrm>
          <a:prstGeom prst="rect">
            <a:avLst/>
          </a:prstGeom>
        </p:spPr>
        <p:txBody>
          <a:bodyPr wrap="square" lIns="0" tIns="0" rIns="0" bIns="0">
            <a:spAutoFit/>
          </a:bodyPr>
          <a:lstStyle>
            <a:lvl1pPr algn="r">
              <a:defRPr sz="900">
                <a:solidFill>
                  <a:srgbClr val="B3B3B3"/>
                </a:solidFill>
                <a:latin typeface="Arial"/>
                <a:cs typeface="Proxima Nova"/>
              </a:defRPr>
            </a:lvl1pPr>
          </a:lstStyle>
          <a:p>
            <a:pPr marL="12700"/>
            <a:r>
              <a:rPr lang="en-US" spc="10" dirty="0" smtClean="0"/>
              <a:t>DE</a:t>
            </a:r>
            <a:r>
              <a:rPr lang="en-US" spc="-40" dirty="0" smtClean="0"/>
              <a:t>P</a:t>
            </a:r>
            <a:r>
              <a:rPr lang="en-US" spc="15" dirty="0" smtClean="0"/>
              <a:t>A</a:t>
            </a:r>
            <a:r>
              <a:rPr lang="en-US" dirty="0" smtClean="0"/>
              <a:t>RT</a:t>
            </a:r>
            <a:r>
              <a:rPr lang="en-US" spc="15" dirty="0" smtClean="0"/>
              <a:t>M</a:t>
            </a:r>
            <a:r>
              <a:rPr lang="en-US" spc="10" dirty="0" smtClean="0"/>
              <a:t>E</a:t>
            </a:r>
            <a:r>
              <a:rPr lang="en-US" dirty="0" smtClean="0"/>
              <a:t>N</a:t>
            </a:r>
            <a:r>
              <a:rPr lang="en-US" spc="-60" dirty="0" smtClean="0"/>
              <a:t>T</a:t>
            </a:r>
            <a:r>
              <a:rPr lang="en-US" spc="15" dirty="0" smtClean="0"/>
              <a:t>/</a:t>
            </a:r>
            <a:r>
              <a:rPr lang="en-US" spc="30" dirty="0" smtClean="0"/>
              <a:t>L</a:t>
            </a:r>
            <a:r>
              <a:rPr lang="en-US" spc="15" dirty="0" smtClean="0"/>
              <a:t>A</a:t>
            </a:r>
            <a:r>
              <a:rPr lang="en-US" spc="5" dirty="0" smtClean="0"/>
              <a:t>B</a:t>
            </a:r>
            <a:r>
              <a:rPr lang="en-US" spc="-10" dirty="0" smtClean="0"/>
              <a:t>/</a:t>
            </a:r>
            <a:r>
              <a:rPr lang="en-US" spc="10" dirty="0" smtClean="0"/>
              <a:t>CE</a:t>
            </a:r>
            <a:r>
              <a:rPr lang="en-US" dirty="0" smtClean="0"/>
              <a:t>NT</a:t>
            </a:r>
            <a:r>
              <a:rPr lang="en-US" spc="10" dirty="0" smtClean="0"/>
              <a:t>E</a:t>
            </a:r>
            <a:r>
              <a:rPr lang="en-US" spc="30" dirty="0" smtClean="0"/>
              <a:t>R</a:t>
            </a:r>
            <a:r>
              <a:rPr lang="en-US" spc="15" dirty="0" smtClean="0"/>
              <a:t>/</a:t>
            </a:r>
            <a:r>
              <a:rPr lang="en-US" dirty="0" smtClean="0"/>
              <a:t>PR</a:t>
            </a:r>
            <a:r>
              <a:rPr lang="en-US" spc="5" dirty="0" smtClean="0"/>
              <a:t>O</a:t>
            </a:r>
            <a:r>
              <a:rPr lang="en-US" spc="15" dirty="0" smtClean="0"/>
              <a:t>G</a:t>
            </a:r>
            <a:r>
              <a:rPr lang="en-US" spc="30" dirty="0" smtClean="0"/>
              <a:t>R</a:t>
            </a:r>
            <a:r>
              <a:rPr lang="en-US" spc="15" dirty="0" smtClean="0"/>
              <a:t>A</a:t>
            </a:r>
            <a:r>
              <a:rPr lang="en-US" dirty="0" smtClean="0"/>
              <a:t>M </a:t>
            </a:r>
            <a:r>
              <a:rPr lang="en-US" spc="15" dirty="0" smtClean="0"/>
              <a:t>NAM</a:t>
            </a:r>
            <a:r>
              <a:rPr lang="en-US" dirty="0" smtClean="0"/>
              <a:t>E </a:t>
            </a:r>
            <a:r>
              <a:rPr lang="en-US" spc="15" dirty="0" smtClean="0"/>
              <a:t>H</a:t>
            </a:r>
            <a:r>
              <a:rPr lang="en-US" spc="10" dirty="0" smtClean="0"/>
              <a:t>ER</a:t>
            </a:r>
            <a:r>
              <a:rPr lang="en-US" dirty="0" smtClean="0"/>
              <a:t>E</a:t>
            </a:r>
            <a:endParaRPr lang="en-US" dirty="0"/>
          </a:p>
        </p:txBody>
      </p:sp>
      <p:sp>
        <p:nvSpPr>
          <p:cNvPr id="5" name="Holder 5"/>
          <p:cNvSpPr>
            <a:spLocks noGrp="1"/>
          </p:cNvSpPr>
          <p:nvPr>
            <p:ph type="dt" sz="half" idx="6"/>
          </p:nvPr>
        </p:nvSpPr>
        <p:spPr>
          <a:xfrm>
            <a:off x="444500" y="9636270"/>
            <a:ext cx="1315720" cy="138499"/>
          </a:xfrm>
          <a:prstGeom prst="rect">
            <a:avLst/>
          </a:prstGeom>
        </p:spPr>
        <p:txBody>
          <a:bodyPr wrap="square" lIns="0" tIns="0" rIns="0" bIns="0">
            <a:spAutoFit/>
          </a:bodyPr>
          <a:lstStyle>
            <a:lvl1pPr>
              <a:defRPr sz="900">
                <a:solidFill>
                  <a:srgbClr val="B3B3B3"/>
                </a:solidFill>
                <a:latin typeface="Arial"/>
                <a:cs typeface="Proxima Nova"/>
              </a:defRPr>
            </a:lvl1pPr>
          </a:lstStyle>
          <a:p>
            <a:pPr marL="12700"/>
            <a:r>
              <a:rPr lang="en-US" spc="10" dirty="0" smtClean="0"/>
              <a:t>N</a:t>
            </a:r>
            <a:r>
              <a:rPr lang="en-US" spc="-5" dirty="0" smtClean="0"/>
              <a:t>e</a:t>
            </a:r>
            <a:r>
              <a:rPr lang="en-US" spc="10" dirty="0" smtClean="0"/>
              <a:t>w</a:t>
            </a:r>
            <a:r>
              <a:rPr lang="en-US" spc="5" dirty="0" smtClean="0"/>
              <a:t>sle</a:t>
            </a:r>
            <a:r>
              <a:rPr lang="en-US" spc="30" dirty="0" smtClean="0"/>
              <a:t>t</a:t>
            </a:r>
            <a:r>
              <a:rPr lang="en-US" spc="-5" dirty="0" smtClean="0"/>
              <a:t>t</a:t>
            </a:r>
            <a:r>
              <a:rPr lang="en-US" spc="5" dirty="0" smtClean="0"/>
              <a:t>e</a:t>
            </a:r>
            <a:r>
              <a:rPr lang="en-US" dirty="0" smtClean="0"/>
              <a:t>r </a:t>
            </a:r>
            <a:r>
              <a:rPr lang="en-US" spc="10" dirty="0" smtClean="0"/>
              <a:t>N</a:t>
            </a:r>
            <a:r>
              <a:rPr lang="en-US" spc="5" dirty="0" smtClean="0"/>
              <a:t>am</a:t>
            </a:r>
            <a:r>
              <a:rPr lang="en-US" dirty="0" smtClean="0"/>
              <a:t>e </a:t>
            </a:r>
            <a:r>
              <a:rPr lang="en-US" spc="10" dirty="0" smtClean="0"/>
              <a:t>H</a:t>
            </a:r>
            <a:r>
              <a:rPr lang="en-US" spc="5" dirty="0" smtClean="0"/>
              <a:t>e</a:t>
            </a:r>
            <a:r>
              <a:rPr lang="en-US" spc="-5" dirty="0" smtClean="0"/>
              <a:t>r</a:t>
            </a:r>
            <a:r>
              <a:rPr lang="en-US" dirty="0" smtClean="0"/>
              <a:t>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click.icptrack.com/icp/relay.php?r=18955894&amp;msgid=281801&amp;act=A8JQ&amp;c=1442707&amp;destination=http%3A%2F%2Fwww.farmtoschool.org%2Four-work%2Ffarm-to-school-cafeteria-conferenc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Fovargue.1@osu.ed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ohioproud.org/" TargetMode="External"/><Relationship Id="rId3" Type="http://schemas.openxmlformats.org/officeDocument/2006/relationships/image" Target="../media/image4.png"/><Relationship Id="rId7" Type="http://schemas.openxmlformats.org/officeDocument/2006/relationships/hyperlink" Target="http://www.edweb.net/schoolgardens" TargetMode="External"/><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email.osu.edu/owa/farm2school@osu.edu/redir.aspx?C=576dCVu_x0i4I1adXnR2WxUFfznZyNEIAS_W5pK3swPNoXp5lFdXr53jmTukkx6voUa_kI7keYY.&amp;URL=http://www.ohiomarketmaker.com/" TargetMode="External"/><Relationship Id="rId11" Type="http://schemas.openxmlformats.org/officeDocument/2006/relationships/hyperlink" Target="http://click.icptrack.com/icp/relay.php?r=23934042&amp;msgid=409412&amp;act=GKKH&amp;c=1335392&amp;destination=http://www.cvent.com/events/2017-school-garden-conference/event-summary-c9a6aeaea4f1464397cc8e957ce477ef.aspx" TargetMode="External"/><Relationship Id="rId5" Type="http://schemas.openxmlformats.org/officeDocument/2006/relationships/image" Target="../media/image6.png"/><Relationship Id="rId10" Type="http://schemas.openxmlformats.org/officeDocument/2006/relationships/hyperlink" Target="http://ccfprtconference.weebly.com/cacfp-meal-pattern-implementation-library.html" TargetMode="External"/><Relationship Id="rId4" Type="http://schemas.openxmlformats.org/officeDocument/2006/relationships/image" Target="../media/image5.png"/><Relationship Id="rId9" Type="http://schemas.openxmlformats.org/officeDocument/2006/relationships/hyperlink" Target="http://www.farmtoschool.org/about" TargetMode="Externa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18" Type="http://schemas.openxmlformats.org/officeDocument/2006/relationships/image" Target="../media/image16.jpeg"/><Relationship Id="rId3" Type="http://schemas.openxmlformats.org/officeDocument/2006/relationships/hyperlink" Target="http://go.osu.edu/cfaesdiversity" TargetMode="External"/><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15.png"/><Relationship Id="rId2" Type="http://schemas.openxmlformats.org/officeDocument/2006/relationships/notesSlide" Target="../notesSlides/notesSlide5.xml"/><Relationship Id="rId16" Type="http://schemas.openxmlformats.org/officeDocument/2006/relationships/hyperlink" Target="https://www.facebook.com/OhioFarm2School" TargetMode="External"/><Relationship Id="rId1" Type="http://schemas.openxmlformats.org/officeDocument/2006/relationships/slideLayout" Target="../slideLayouts/slideLayout5.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jpeg"/><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11.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k object 20"/>
          <p:cNvSpPr/>
          <p:nvPr/>
        </p:nvSpPr>
        <p:spPr>
          <a:xfrm>
            <a:off x="437697" y="840840"/>
            <a:ext cx="6858000" cy="1362710"/>
          </a:xfrm>
          <a:custGeom>
            <a:avLst/>
            <a:gdLst/>
            <a:ahLst/>
            <a:cxnLst/>
            <a:rect l="l" t="t" r="r" b="b"/>
            <a:pathLst>
              <a:path w="6858000" h="1362710">
                <a:moveTo>
                  <a:pt x="0" y="1362303"/>
                </a:moveTo>
                <a:lnTo>
                  <a:pt x="6858000" y="1362303"/>
                </a:lnTo>
                <a:lnTo>
                  <a:pt x="6858000" y="0"/>
                </a:lnTo>
                <a:lnTo>
                  <a:pt x="0" y="0"/>
                </a:lnTo>
                <a:lnTo>
                  <a:pt x="0" y="1362303"/>
                </a:lnTo>
                <a:close/>
              </a:path>
            </a:pathLst>
          </a:custGeom>
          <a:solidFill>
            <a:srgbClr val="DFE0E1"/>
          </a:solidFill>
        </p:spPr>
        <p:txBody>
          <a:bodyPr wrap="square" lIns="0" tIns="0" rIns="0" bIns="0" rtlCol="0">
            <a:spAutoFit/>
          </a:bodyPr>
          <a:lstStyle/>
          <a:p>
            <a:endParaRPr dirty="0"/>
          </a:p>
        </p:txBody>
      </p:sp>
      <p:sp>
        <p:nvSpPr>
          <p:cNvPr id="3" name="object 3"/>
          <p:cNvSpPr txBox="1">
            <a:spLocks noGrp="1"/>
          </p:cNvSpPr>
          <p:nvPr>
            <p:ph type="title" idx="4294967295"/>
          </p:nvPr>
        </p:nvSpPr>
        <p:spPr>
          <a:xfrm>
            <a:off x="676563" y="1043975"/>
            <a:ext cx="6419273" cy="825867"/>
          </a:xfrm>
          <a:prstGeom prst="rect">
            <a:avLst/>
          </a:prstGeom>
        </p:spPr>
        <p:txBody>
          <a:bodyPr vert="horz" wrap="square" lIns="0" tIns="0" rIns="0" bIns="0" rtlCol="0">
            <a:spAutoFit/>
          </a:bodyPr>
          <a:lstStyle/>
          <a:p>
            <a:pPr marL="12700">
              <a:lnSpc>
                <a:spcPct val="100000"/>
              </a:lnSpc>
            </a:pPr>
            <a:r>
              <a:rPr lang="en-US" sz="3600" spc="-105" dirty="0" smtClean="0">
                <a:solidFill>
                  <a:srgbClr val="C00000"/>
                </a:solidFill>
              </a:rPr>
              <a:t>Ohio Farm to School Newsletter</a:t>
            </a:r>
            <a:endParaRPr sz="3600" dirty="0">
              <a:solidFill>
                <a:srgbClr val="C00000"/>
              </a:solidFill>
            </a:endParaRPr>
          </a:p>
          <a:p>
            <a:pPr marL="12700">
              <a:lnSpc>
                <a:spcPct val="100000"/>
              </a:lnSpc>
              <a:spcBef>
                <a:spcPts val="680"/>
              </a:spcBef>
            </a:pPr>
            <a:r>
              <a:rPr lang="en-US" sz="1200" b="1" dirty="0" smtClean="0">
                <a:cs typeface="Proxima Nova Semibold"/>
              </a:rPr>
              <a:t>National, Regional and State Updates</a:t>
            </a:r>
            <a:endParaRPr sz="1200" dirty="0">
              <a:cs typeface="Proxima Nova Semibold"/>
            </a:endParaRPr>
          </a:p>
        </p:txBody>
      </p:sp>
      <p:sp>
        <p:nvSpPr>
          <p:cNvPr id="4" name="object 4"/>
          <p:cNvSpPr txBox="1"/>
          <p:nvPr/>
        </p:nvSpPr>
        <p:spPr>
          <a:xfrm>
            <a:off x="5919562" y="1923141"/>
            <a:ext cx="1176274" cy="138499"/>
          </a:xfrm>
          <a:prstGeom prst="rect">
            <a:avLst/>
          </a:prstGeom>
        </p:spPr>
        <p:txBody>
          <a:bodyPr vert="horz" wrap="square" lIns="0" tIns="0" rIns="0" bIns="0" rtlCol="0">
            <a:spAutoFit/>
          </a:bodyPr>
          <a:lstStyle/>
          <a:p>
            <a:pPr marL="12700" algn="r">
              <a:lnSpc>
                <a:spcPct val="100000"/>
              </a:lnSpc>
            </a:pPr>
            <a:r>
              <a:rPr lang="en-US" sz="900" spc="5" dirty="0" smtClean="0">
                <a:cs typeface="Proxima Nova Semibold"/>
              </a:rPr>
              <a:t>September 2017</a:t>
            </a:r>
            <a:endParaRPr sz="900" dirty="0">
              <a:cs typeface="Proxima Nova Semibold"/>
            </a:endParaRPr>
          </a:p>
        </p:txBody>
      </p:sp>
      <p:sp>
        <p:nvSpPr>
          <p:cNvPr id="6" name="object 6"/>
          <p:cNvSpPr/>
          <p:nvPr/>
        </p:nvSpPr>
        <p:spPr>
          <a:xfrm>
            <a:off x="457200" y="452650"/>
            <a:ext cx="6858000" cy="381635"/>
          </a:xfrm>
          <a:custGeom>
            <a:avLst/>
            <a:gdLst/>
            <a:ahLst/>
            <a:cxnLst/>
            <a:rect l="l" t="t" r="r" b="b"/>
            <a:pathLst>
              <a:path w="6858000" h="381634">
                <a:moveTo>
                  <a:pt x="0" y="381634"/>
                </a:moveTo>
                <a:lnTo>
                  <a:pt x="6858000" y="381634"/>
                </a:lnTo>
                <a:lnTo>
                  <a:pt x="6858000" y="0"/>
                </a:lnTo>
                <a:lnTo>
                  <a:pt x="0" y="0"/>
                </a:lnTo>
                <a:lnTo>
                  <a:pt x="0" y="381634"/>
                </a:lnTo>
                <a:close/>
              </a:path>
            </a:pathLst>
          </a:custGeom>
          <a:solidFill>
            <a:srgbClr val="BB0000"/>
          </a:solidFill>
        </p:spPr>
        <p:txBody>
          <a:bodyPr wrap="square" lIns="0" tIns="0" rIns="0" bIns="0" rtlCol="0">
            <a:spAutoFit/>
          </a:bodyPr>
          <a:lstStyle/>
          <a:p>
            <a:endParaRPr dirty="0"/>
          </a:p>
        </p:txBody>
      </p:sp>
      <p:sp>
        <p:nvSpPr>
          <p:cNvPr id="7" name="object 7"/>
          <p:cNvSpPr txBox="1"/>
          <p:nvPr/>
        </p:nvSpPr>
        <p:spPr>
          <a:xfrm>
            <a:off x="1521013" y="551134"/>
            <a:ext cx="4540576" cy="184666"/>
          </a:xfrm>
          <a:prstGeom prst="rect">
            <a:avLst/>
          </a:prstGeom>
        </p:spPr>
        <p:txBody>
          <a:bodyPr vert="horz" wrap="square" lIns="0" tIns="0" rIns="0" bIns="0" rtlCol="0">
            <a:spAutoFit/>
          </a:bodyPr>
          <a:lstStyle/>
          <a:p>
            <a:pPr marL="12700" algn="ctr">
              <a:lnSpc>
                <a:spcPct val="100000"/>
              </a:lnSpc>
            </a:pPr>
            <a:r>
              <a:rPr lang="en-US" sz="1200" b="1" spc="-15" dirty="0" smtClean="0">
                <a:solidFill>
                  <a:srgbClr val="FFFFFF"/>
                </a:solidFill>
                <a:cs typeface="Proxima Nova"/>
              </a:rPr>
              <a:t>OHIO STATE UNIVERSITY EXTENSION</a:t>
            </a:r>
            <a:endParaRPr sz="1200" b="1" dirty="0">
              <a:cs typeface="Proxima Nova"/>
            </a:endParaRPr>
          </a:p>
        </p:txBody>
      </p:sp>
      <p:sp>
        <p:nvSpPr>
          <p:cNvPr id="8" name="bk object 16"/>
          <p:cNvSpPr/>
          <p:nvPr/>
        </p:nvSpPr>
        <p:spPr>
          <a:xfrm>
            <a:off x="406436" y="7589539"/>
            <a:ext cx="2362200" cy="2011680"/>
          </a:xfrm>
          <a:custGeom>
            <a:avLst/>
            <a:gdLst/>
            <a:ahLst/>
            <a:cxnLst/>
            <a:rect l="l" t="t" r="r" b="b"/>
            <a:pathLst>
              <a:path w="2362200" h="2359659">
                <a:moveTo>
                  <a:pt x="0" y="2359152"/>
                </a:moveTo>
                <a:lnTo>
                  <a:pt x="2362200" y="2359152"/>
                </a:lnTo>
                <a:lnTo>
                  <a:pt x="2362200" y="0"/>
                </a:lnTo>
                <a:lnTo>
                  <a:pt x="0" y="0"/>
                </a:lnTo>
                <a:lnTo>
                  <a:pt x="0" y="2359152"/>
                </a:lnTo>
                <a:close/>
              </a:path>
            </a:pathLst>
          </a:custGeom>
          <a:solidFill>
            <a:srgbClr val="717275"/>
          </a:solidFill>
        </p:spPr>
        <p:txBody>
          <a:bodyPr wrap="square" lIns="0" tIns="0" rIns="0" bIns="0" rtlCol="0">
            <a:spAutoFit/>
          </a:bodyPr>
          <a:lstStyle/>
          <a:p>
            <a:endParaRPr dirty="0"/>
          </a:p>
        </p:txBody>
      </p:sp>
      <p:sp>
        <p:nvSpPr>
          <p:cNvPr id="11" name="bk object 22"/>
          <p:cNvSpPr/>
          <p:nvPr/>
        </p:nvSpPr>
        <p:spPr>
          <a:xfrm>
            <a:off x="421658" y="7266810"/>
            <a:ext cx="2362200" cy="276999"/>
          </a:xfrm>
          <a:custGeom>
            <a:avLst/>
            <a:gdLst/>
            <a:ahLst/>
            <a:cxnLst/>
            <a:rect l="l" t="t" r="r" b="b"/>
            <a:pathLst>
              <a:path w="2362200" h="345440">
                <a:moveTo>
                  <a:pt x="0" y="344817"/>
                </a:moveTo>
                <a:lnTo>
                  <a:pt x="2362200" y="344817"/>
                </a:lnTo>
                <a:lnTo>
                  <a:pt x="2362200" y="0"/>
                </a:lnTo>
                <a:lnTo>
                  <a:pt x="0" y="0"/>
                </a:lnTo>
                <a:lnTo>
                  <a:pt x="0" y="344817"/>
                </a:lnTo>
                <a:close/>
              </a:path>
            </a:pathLst>
          </a:custGeom>
          <a:solidFill>
            <a:srgbClr val="3D3D3D"/>
          </a:solidFill>
        </p:spPr>
        <p:txBody>
          <a:bodyPr wrap="square" lIns="0" tIns="0" rIns="0" bIns="0" rtlCol="0">
            <a:spAutoFit/>
          </a:bodyPr>
          <a:lstStyle/>
          <a:p>
            <a:r>
              <a:rPr lang="en-US" dirty="0" smtClean="0">
                <a:solidFill>
                  <a:schemeClr val="bg1"/>
                </a:solidFill>
              </a:rPr>
              <a:t> Contents:</a:t>
            </a:r>
            <a:endParaRPr dirty="0">
              <a:solidFill>
                <a:schemeClr val="bg1"/>
              </a:solidFill>
            </a:endParaRPr>
          </a:p>
        </p:txBody>
      </p:sp>
      <p:sp>
        <p:nvSpPr>
          <p:cNvPr id="16" name="object 5"/>
          <p:cNvSpPr txBox="1"/>
          <p:nvPr/>
        </p:nvSpPr>
        <p:spPr>
          <a:xfrm>
            <a:off x="421658" y="7405310"/>
            <a:ext cx="2465844" cy="1190069"/>
          </a:xfrm>
          <a:prstGeom prst="rect">
            <a:avLst/>
          </a:prstGeom>
        </p:spPr>
        <p:txBody>
          <a:bodyPr vert="horz" wrap="square" lIns="0" tIns="0" rIns="0" bIns="0" rtlCol="0">
            <a:spAutoFit/>
          </a:bodyPr>
          <a:lstStyle/>
          <a:p>
            <a:pPr marL="48260">
              <a:lnSpc>
                <a:spcPct val="120000"/>
              </a:lnSpc>
              <a:spcBef>
                <a:spcPts val="710"/>
              </a:spcBef>
            </a:pPr>
            <a:endParaRPr lang="en-US" sz="900" b="1" spc="5" dirty="0" smtClean="0">
              <a:solidFill>
                <a:schemeClr val="bg1"/>
              </a:solidFill>
              <a:cs typeface="Proxima Nova"/>
            </a:endParaRPr>
          </a:p>
          <a:p>
            <a:pPr marL="48260">
              <a:lnSpc>
                <a:spcPct val="120000"/>
              </a:lnSpc>
              <a:spcBef>
                <a:spcPts val="710"/>
              </a:spcBef>
            </a:pPr>
            <a:r>
              <a:rPr lang="en-US" sz="900" b="1" spc="5" dirty="0" smtClean="0">
                <a:solidFill>
                  <a:schemeClr val="bg1"/>
                </a:solidFill>
                <a:cs typeface="Proxima Nova"/>
              </a:rPr>
              <a:t>Fa</a:t>
            </a:r>
            <a:r>
              <a:rPr lang="en-US" sz="900" b="1" spc="5" dirty="0" smtClean="0">
                <a:solidFill>
                  <a:schemeClr val="bg1"/>
                </a:solidFill>
                <a:cs typeface="Proxima Nova"/>
              </a:rPr>
              <a:t>rm </a:t>
            </a:r>
            <a:r>
              <a:rPr lang="en-US" sz="900" b="1" spc="5" dirty="0" smtClean="0">
                <a:solidFill>
                  <a:schemeClr val="bg1"/>
                </a:solidFill>
                <a:cs typeface="Proxima Nova"/>
              </a:rPr>
              <a:t>to School Update…….. Page 2</a:t>
            </a:r>
          </a:p>
          <a:p>
            <a:pPr marL="48260">
              <a:lnSpc>
                <a:spcPct val="120000"/>
              </a:lnSpc>
              <a:spcBef>
                <a:spcPts val="710"/>
              </a:spcBef>
            </a:pPr>
            <a:r>
              <a:rPr lang="en-US" sz="900" b="1" spc="5" dirty="0" smtClean="0">
                <a:solidFill>
                  <a:schemeClr val="bg1"/>
                </a:solidFill>
                <a:cs typeface="Proxima Nova"/>
              </a:rPr>
              <a:t>Success </a:t>
            </a:r>
            <a:r>
              <a:rPr lang="en-US" sz="900" b="1" spc="5" dirty="0" smtClean="0">
                <a:solidFill>
                  <a:schemeClr val="bg1"/>
                </a:solidFill>
                <a:cs typeface="Proxima Nova"/>
              </a:rPr>
              <a:t>Story……………….. Page 3</a:t>
            </a:r>
          </a:p>
          <a:p>
            <a:pPr marL="48260">
              <a:lnSpc>
                <a:spcPct val="120000"/>
              </a:lnSpc>
              <a:spcBef>
                <a:spcPts val="710"/>
              </a:spcBef>
            </a:pPr>
            <a:r>
              <a:rPr lang="en-US" sz="900" b="1" spc="5" dirty="0" smtClean="0">
                <a:solidFill>
                  <a:schemeClr val="bg1"/>
                </a:solidFill>
                <a:cs typeface="Proxima Nova"/>
              </a:rPr>
              <a:t>News ……………….....</a:t>
            </a:r>
            <a:r>
              <a:rPr sz="900" b="1" dirty="0" smtClean="0">
                <a:solidFill>
                  <a:schemeClr val="bg1"/>
                </a:solidFill>
                <a:cs typeface="Proxima Nova"/>
              </a:rPr>
              <a:t>.......</a:t>
            </a:r>
            <a:r>
              <a:rPr lang="en-US" sz="900" b="1" dirty="0" smtClean="0">
                <a:solidFill>
                  <a:schemeClr val="bg1"/>
                </a:solidFill>
                <a:cs typeface="Proxima Nova"/>
              </a:rPr>
              <a:t>.</a:t>
            </a:r>
            <a:r>
              <a:rPr sz="900" b="1" dirty="0" smtClean="0">
                <a:solidFill>
                  <a:schemeClr val="bg1"/>
                </a:solidFill>
                <a:cs typeface="Proxima Nova"/>
              </a:rPr>
              <a:t>...</a:t>
            </a:r>
            <a:r>
              <a:rPr lang="en-US" sz="900" b="1" dirty="0" smtClean="0">
                <a:solidFill>
                  <a:schemeClr val="bg1"/>
                </a:solidFill>
                <a:cs typeface="Proxima Nova"/>
              </a:rPr>
              <a:t> P</a:t>
            </a:r>
            <a:r>
              <a:rPr lang="en-US" sz="900" b="1" spc="5" dirty="0" smtClean="0">
                <a:solidFill>
                  <a:schemeClr val="bg1"/>
                </a:solidFill>
                <a:cs typeface="Proxima Nova"/>
              </a:rPr>
              <a:t>ag</a:t>
            </a:r>
            <a:r>
              <a:rPr lang="en-US" sz="900" b="1" dirty="0" smtClean="0">
                <a:solidFill>
                  <a:schemeClr val="bg1"/>
                </a:solidFill>
                <a:cs typeface="Proxima Nova"/>
              </a:rPr>
              <a:t>e 4</a:t>
            </a:r>
          </a:p>
          <a:p>
            <a:pPr marL="48260">
              <a:lnSpc>
                <a:spcPct val="120000"/>
              </a:lnSpc>
              <a:spcBef>
                <a:spcPts val="710"/>
              </a:spcBef>
            </a:pPr>
            <a:r>
              <a:rPr lang="fr-FR" sz="900" b="1" dirty="0" smtClean="0">
                <a:solidFill>
                  <a:schemeClr val="bg1"/>
                </a:solidFill>
                <a:cs typeface="Proxima Nova"/>
              </a:rPr>
              <a:t>Sponsors</a:t>
            </a:r>
            <a:r>
              <a:rPr lang="fr-FR" sz="900" b="1" dirty="0" smtClean="0">
                <a:solidFill>
                  <a:schemeClr val="bg1"/>
                </a:solidFill>
                <a:cs typeface="Proxima Nova"/>
              </a:rPr>
              <a:t>……………………… Page </a:t>
            </a:r>
            <a:r>
              <a:rPr lang="fr-FR" sz="900" b="1" dirty="0" smtClean="0">
                <a:solidFill>
                  <a:schemeClr val="bg1"/>
                </a:solidFill>
                <a:cs typeface="Proxima Nova"/>
              </a:rPr>
              <a:t>5</a:t>
            </a:r>
            <a:endParaRPr lang="fr-FR" sz="900" b="1" dirty="0" smtClean="0">
              <a:solidFill>
                <a:schemeClr val="bg1"/>
              </a:solidFill>
              <a:cs typeface="Proxima Nova"/>
            </a:endParaRPr>
          </a:p>
        </p:txBody>
      </p:sp>
      <p:pic>
        <p:nvPicPr>
          <p:cNvPr id="5" name="Picture 4"/>
          <p:cNvPicPr>
            <a:picLocks noChangeAspect="1"/>
          </p:cNvPicPr>
          <p:nvPr/>
        </p:nvPicPr>
        <p:blipFill>
          <a:blip r:embed="rId3"/>
          <a:stretch>
            <a:fillRect/>
          </a:stretch>
        </p:blipFill>
        <p:spPr>
          <a:xfrm>
            <a:off x="1602758" y="2406685"/>
            <a:ext cx="4566881" cy="2330722"/>
          </a:xfrm>
          <a:prstGeom prst="rect">
            <a:avLst/>
          </a:prstGeom>
        </p:spPr>
      </p:pic>
      <p:sp>
        <p:nvSpPr>
          <p:cNvPr id="10" name="Rectangle 9"/>
          <p:cNvSpPr/>
          <p:nvPr/>
        </p:nvSpPr>
        <p:spPr>
          <a:xfrm>
            <a:off x="162561" y="4816576"/>
            <a:ext cx="7426960" cy="2339102"/>
          </a:xfrm>
          <a:prstGeom prst="rect">
            <a:avLst/>
          </a:prstGeom>
          <a:ln>
            <a:solidFill>
              <a:srgbClr val="FFFFFF"/>
            </a:solidFill>
          </a:ln>
        </p:spPr>
        <p:txBody>
          <a:bodyPr wrap="square">
            <a:spAutoFit/>
          </a:bodyPr>
          <a:lstStyle/>
          <a:p>
            <a:pPr algn="ctr"/>
            <a:r>
              <a:rPr lang="en-US" sz="1400" b="1" dirty="0">
                <a:solidFill>
                  <a:srgbClr val="333333"/>
                </a:solidFill>
                <a:latin typeface="Arial" panose="020B0604020202020204" pitchFamily="34" charset="0"/>
                <a:ea typeface="Calibri" panose="020F0502020204030204" pitchFamily="34" charset="0"/>
              </a:rPr>
              <a:t>Announcing the 9th National Farm to Cafeteria Conference</a:t>
            </a:r>
            <a:endParaRPr lang="en-US" sz="1400" dirty="0">
              <a:latin typeface="Times New Roman" panose="02020603050405020304" pitchFamily="18" charset="0"/>
              <a:ea typeface="Calibri" panose="020F0502020204030204" pitchFamily="34" charset="0"/>
            </a:endParaRPr>
          </a:p>
          <a:p>
            <a:r>
              <a:rPr lang="en-US" sz="1200" dirty="0">
                <a:solidFill>
                  <a:srgbClr val="333333"/>
                </a:solidFill>
                <a:latin typeface="Arial" panose="020B0604020202020204" pitchFamily="34" charset="0"/>
                <a:ea typeface="Calibri" panose="020F0502020204030204" pitchFamily="34" charset="0"/>
              </a:rPr>
              <a:t>Save the date for the </a:t>
            </a:r>
            <a:r>
              <a:rPr lang="en-US" sz="1200" u="sng" dirty="0">
                <a:solidFill>
                  <a:srgbClr val="C4122F"/>
                </a:solidFill>
                <a:latin typeface="Arial" panose="020B0604020202020204" pitchFamily="34" charset="0"/>
                <a:ea typeface="Calibri" panose="020F0502020204030204" pitchFamily="34" charset="0"/>
                <a:hlinkClick r:id="rId4"/>
              </a:rPr>
              <a:t>9th National Farm to Cafeteria Conference</a:t>
            </a:r>
            <a:r>
              <a:rPr lang="en-US" sz="1200" dirty="0">
                <a:solidFill>
                  <a:srgbClr val="333333"/>
                </a:solidFill>
                <a:latin typeface="Arial" panose="020B0604020202020204" pitchFamily="34" charset="0"/>
                <a:ea typeface="Calibri" panose="020F0502020204030204" pitchFamily="34" charset="0"/>
              </a:rPr>
              <a:t>, coming to </a:t>
            </a:r>
            <a:r>
              <a:rPr lang="en-US" sz="1200" b="1" dirty="0">
                <a:solidFill>
                  <a:srgbClr val="333333"/>
                </a:solidFill>
                <a:latin typeface="Arial" panose="020B0604020202020204" pitchFamily="34" charset="0"/>
                <a:ea typeface="Calibri" panose="020F0502020204030204" pitchFamily="34" charset="0"/>
              </a:rPr>
              <a:t>Cincinnati, Ohio, April 26-27, 2018</a:t>
            </a:r>
            <a:r>
              <a:rPr lang="en-US" sz="1200" dirty="0">
                <a:solidFill>
                  <a:srgbClr val="333333"/>
                </a:solidFill>
                <a:latin typeface="Arial" panose="020B0604020202020204" pitchFamily="34" charset="0"/>
                <a:ea typeface="Calibri" panose="020F0502020204030204" pitchFamily="34" charset="0"/>
              </a:rPr>
              <a:t>! Hosted by the National Farm to School Network, this biennial event will convene more than 1,200 movement leaders working to source local food for institutional cafeterias and foster a culture of healthy food and agricultural literacy across America. </a:t>
            </a:r>
            <a:endParaRPr lang="en-US" sz="1200" dirty="0">
              <a:latin typeface="Times New Roman" panose="02020603050405020304" pitchFamily="18" charset="0"/>
              <a:ea typeface="Calibri" panose="020F0502020204030204" pitchFamily="34" charset="0"/>
            </a:endParaRPr>
          </a:p>
          <a:p>
            <a:r>
              <a:rPr lang="en-US" sz="1200" dirty="0">
                <a:solidFill>
                  <a:srgbClr val="1F497D"/>
                </a:solidFill>
                <a:latin typeface="Calibri" panose="020F0502020204030204" pitchFamily="34" charset="0"/>
                <a:ea typeface="Calibri" panose="020F0502020204030204" pitchFamily="34" charset="0"/>
              </a:rPr>
              <a:t> </a:t>
            </a:r>
            <a:endParaRPr lang="en-US" sz="1200" dirty="0">
              <a:latin typeface="Times New Roman" panose="02020603050405020304" pitchFamily="18" charset="0"/>
              <a:ea typeface="Calibri" panose="020F0502020204030204" pitchFamily="34" charset="0"/>
            </a:endParaRPr>
          </a:p>
          <a:p>
            <a:r>
              <a:rPr lang="en-US" sz="1200" dirty="0">
                <a:solidFill>
                  <a:srgbClr val="333333"/>
                </a:solidFill>
                <a:latin typeface="Arial" panose="020B0604020202020204" pitchFamily="34" charset="0"/>
                <a:ea typeface="Calibri" panose="020F0502020204030204" pitchFamily="34" charset="0"/>
              </a:rPr>
              <a:t>Cafeterias in schools, early care and education settings, universities, prisons and hospitals serve more than 40 million Americans every day, placing the farm to cafeteria movement at the forefront of the fight to end obesity and strengthen local food systems and economies. The National Farm to Cafeteria Conference is the </a:t>
            </a:r>
            <a:r>
              <a:rPr lang="en-US" sz="1200" i="1" dirty="0">
                <a:solidFill>
                  <a:srgbClr val="333333"/>
                </a:solidFill>
                <a:latin typeface="Arial" panose="020B0604020202020204" pitchFamily="34" charset="0"/>
                <a:ea typeface="Calibri" panose="020F0502020204030204" pitchFamily="34" charset="0"/>
              </a:rPr>
              <a:t>only</a:t>
            </a:r>
            <a:r>
              <a:rPr lang="en-US" sz="1200" dirty="0">
                <a:solidFill>
                  <a:srgbClr val="333333"/>
                </a:solidFill>
                <a:latin typeface="Arial" panose="020B0604020202020204" pitchFamily="34" charset="0"/>
                <a:ea typeface="Calibri" panose="020F0502020204030204" pitchFamily="34" charset="0"/>
              </a:rPr>
              <a:t> national gathering of stakeholders from across this movement, making it the premiere opportunity to learn, network and collaborate with likeminded leaders from across the country. Registration will open in January 2018 – mark your calendar now!</a:t>
            </a:r>
            <a:endParaRPr lang="en-US" sz="1200" dirty="0">
              <a:latin typeface="Times New Roman" panose="02020603050405020304" pitchFamily="18" charset="0"/>
              <a:ea typeface="Calibri" panose="020F0502020204030204" pitchFamily="34"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3541" y="7155678"/>
            <a:ext cx="4184951" cy="23560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3"/>
          <p:cNvSpPr txBox="1">
            <a:spLocks noGrp="1"/>
          </p:cNvSpPr>
          <p:nvPr>
            <p:ph type="dt" sz="half" idx="6"/>
          </p:nvPr>
        </p:nvSpPr>
        <p:spPr>
          <a:prstGeom prst="rect">
            <a:avLst/>
          </a:prstGeom>
        </p:spPr>
        <p:txBody>
          <a:bodyPr vert="horz" wrap="square" lIns="0" tIns="0" rIns="0" bIns="0" rtlCol="0">
            <a:spAutoFit/>
          </a:bodyPr>
          <a:lstStyle/>
          <a:p>
            <a:pPr marL="12700">
              <a:lnSpc>
                <a:spcPct val="100000"/>
              </a:lnSpc>
            </a:pPr>
            <a:r>
              <a:rPr lang="en-US" spc="10" dirty="0" smtClean="0">
                <a:latin typeface="Arial"/>
                <a:cs typeface="Arial"/>
              </a:rPr>
              <a:t>Ohio Farm to School Newsletter</a:t>
            </a:r>
            <a:endParaRPr lang="en-US" dirty="0">
              <a:solidFill>
                <a:srgbClr val="B3B3B3"/>
              </a:solidFill>
              <a:latin typeface="Arial"/>
              <a:cs typeface="Arial"/>
            </a:endParaRPr>
          </a:p>
        </p:txBody>
      </p:sp>
      <p:sp>
        <p:nvSpPr>
          <p:cNvPr id="11" name="TextBox 10"/>
          <p:cNvSpPr txBox="1"/>
          <p:nvPr/>
        </p:nvSpPr>
        <p:spPr>
          <a:xfrm>
            <a:off x="423333" y="293719"/>
            <a:ext cx="6876789" cy="369332"/>
          </a:xfrm>
          <a:prstGeom prst="rect">
            <a:avLst/>
          </a:prstGeom>
          <a:solidFill>
            <a:srgbClr val="C00000"/>
          </a:solidFill>
        </p:spPr>
        <p:txBody>
          <a:bodyPr wrap="square" rtlCol="0">
            <a:spAutoFit/>
          </a:bodyPr>
          <a:lstStyle/>
          <a:p>
            <a:pPr algn="ctr"/>
            <a:r>
              <a:rPr lang="en-US" b="1" dirty="0" smtClean="0">
                <a:solidFill>
                  <a:schemeClr val="bg1"/>
                </a:solidFill>
              </a:rPr>
              <a:t>Ohio Updates</a:t>
            </a:r>
            <a:endParaRPr lang="en-US" b="1" dirty="0">
              <a:solidFill>
                <a:schemeClr val="bg1"/>
              </a:solidFill>
            </a:endParaRPr>
          </a:p>
        </p:txBody>
      </p:sp>
      <p:sp>
        <p:nvSpPr>
          <p:cNvPr id="3" name="TextBox 2"/>
          <p:cNvSpPr txBox="1"/>
          <p:nvPr/>
        </p:nvSpPr>
        <p:spPr>
          <a:xfrm>
            <a:off x="360218" y="1029305"/>
            <a:ext cx="6019800" cy="461665"/>
          </a:xfrm>
          <a:prstGeom prst="rect">
            <a:avLst/>
          </a:prstGeom>
          <a:noFill/>
        </p:spPr>
        <p:txBody>
          <a:bodyPr wrap="square" rtlCol="0">
            <a:spAutoFit/>
          </a:bodyPr>
          <a:lstStyle/>
          <a:p>
            <a:endParaRPr lang="en-US" sz="1200" i="1" dirty="0" smtClean="0"/>
          </a:p>
          <a:p>
            <a:r>
              <a:rPr lang="en-US" sz="1200" i="1" dirty="0" smtClean="0"/>
              <a:t>By </a:t>
            </a:r>
            <a:r>
              <a:rPr lang="en-US" sz="1200" i="1" dirty="0"/>
              <a:t>Carol Smathers </a:t>
            </a:r>
            <a:r>
              <a:rPr lang="en-US" sz="1200" i="1" dirty="0" smtClean="0"/>
              <a:t>Ohio </a:t>
            </a:r>
            <a:r>
              <a:rPr lang="en-US" sz="1200" i="1" dirty="0"/>
              <a:t>Farm to </a:t>
            </a:r>
            <a:r>
              <a:rPr lang="en-US" sz="1200" i="1" dirty="0" smtClean="0"/>
              <a:t>School </a:t>
            </a:r>
            <a:r>
              <a:rPr lang="en-US" sz="1200" i="1" dirty="0" smtClean="0"/>
              <a:t>Director</a:t>
            </a:r>
            <a:endParaRPr lang="en-US" sz="1400" dirty="0"/>
          </a:p>
        </p:txBody>
      </p:sp>
      <p:sp>
        <p:nvSpPr>
          <p:cNvPr id="4" name="TextBox 3"/>
          <p:cNvSpPr txBox="1"/>
          <p:nvPr/>
        </p:nvSpPr>
        <p:spPr>
          <a:xfrm>
            <a:off x="360218" y="429140"/>
            <a:ext cx="6855622" cy="923330"/>
          </a:xfrm>
          <a:prstGeom prst="rect">
            <a:avLst/>
          </a:prstGeom>
          <a:noFill/>
        </p:spPr>
        <p:txBody>
          <a:bodyPr wrap="square" rtlCol="0">
            <a:spAutoFit/>
          </a:bodyPr>
          <a:lstStyle/>
          <a:p>
            <a:r>
              <a:rPr lang="en-US">
                <a:solidFill>
                  <a:srgbClr val="C00000"/>
                </a:solidFill>
              </a:rPr>
              <a:t> </a:t>
            </a:r>
          </a:p>
          <a:p>
            <a:r>
              <a:rPr lang="en-US" b="1">
                <a:solidFill>
                  <a:srgbClr val="C00000"/>
                </a:solidFill>
              </a:rPr>
              <a:t>National Farm to Cafeteria Conference coming to Ohio in 2018</a:t>
            </a:r>
            <a:endParaRPr lang="en-US">
              <a:solidFill>
                <a:srgbClr val="C00000"/>
              </a:solidFill>
            </a:endParaRPr>
          </a:p>
        </p:txBody>
      </p:sp>
      <p:sp>
        <p:nvSpPr>
          <p:cNvPr id="6" name="Rectangle 5"/>
          <p:cNvSpPr/>
          <p:nvPr/>
        </p:nvSpPr>
        <p:spPr>
          <a:xfrm>
            <a:off x="367838" y="1515164"/>
            <a:ext cx="3459942" cy="7838364"/>
          </a:xfrm>
          <a:prstGeom prst="rect">
            <a:avLst/>
          </a:prstGeom>
        </p:spPr>
        <p:txBody>
          <a:bodyPr wrap="square">
            <a:spAutoFit/>
          </a:bodyPr>
          <a:lstStyle/>
          <a:p>
            <a:pPr>
              <a:lnSpc>
                <a:spcPct val="107000"/>
              </a:lnSpc>
              <a:spcAft>
                <a:spcPts val="800"/>
              </a:spcAft>
            </a:pPr>
            <a:r>
              <a:rPr lang="en-US" sz="1400" b="1" dirty="0" smtClean="0">
                <a:solidFill>
                  <a:srgbClr val="C00000"/>
                </a:solidFill>
                <a:ea typeface="Calibri" panose="020F0502020204030204" pitchFamily="34" charset="0"/>
                <a:cs typeface="Times New Roman" panose="02020603050405020304" pitchFamily="18" charset="0"/>
              </a:rPr>
              <a:t>America’s premier Farm to School conference</a:t>
            </a:r>
            <a:endParaRPr lang="en-US" sz="1400" dirty="0" smtClean="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a typeface="Calibri" panose="020F0502020204030204" pitchFamily="34" charset="0"/>
                <a:cs typeface="Times New Roman" panose="02020603050405020304" pitchFamily="18" charset="0"/>
              </a:rPr>
              <a:t>Every two years the National Farm to School Network (NFSN) brings together Farm to School leaders and supporters from around the country.  Participants share the latest farm to school challenges, innovations, approaches, and successes related to selling/purchasing, serving, and teaching about local foods in schools, hospitals, and other institutions.  There were over 1000 attendees at the previous Farm to Cafeteria conferences held in Austin, TX (2014) and Madison, WI (2016).</a:t>
            </a:r>
          </a:p>
          <a:p>
            <a:pPr>
              <a:lnSpc>
                <a:spcPct val="107000"/>
              </a:lnSpc>
            </a:pPr>
            <a:r>
              <a:rPr lang="en-US" sz="1100" b="1" dirty="0" smtClean="0">
                <a:ea typeface="Calibri" panose="020F0502020204030204" pitchFamily="34" charset="0"/>
                <a:cs typeface="Times New Roman" panose="02020603050405020304" pitchFamily="18" charset="0"/>
              </a:rPr>
              <a:t>National Farm to Cafeteria Conference</a:t>
            </a:r>
            <a:endParaRPr lang="en-US" sz="1100" dirty="0" smtClean="0">
              <a:ea typeface="Calibri" panose="020F0502020204030204" pitchFamily="34" charset="0"/>
              <a:cs typeface="Times New Roman" panose="02020603050405020304" pitchFamily="18" charset="0"/>
            </a:endParaRPr>
          </a:p>
          <a:p>
            <a:pPr>
              <a:lnSpc>
                <a:spcPct val="107000"/>
              </a:lnSpc>
            </a:pPr>
            <a:r>
              <a:rPr lang="en-US" sz="1100" dirty="0" smtClean="0">
                <a:ea typeface="Calibri" panose="020F0502020204030204" pitchFamily="34" charset="0"/>
                <a:cs typeface="Times New Roman" panose="02020603050405020304" pitchFamily="18" charset="0"/>
              </a:rPr>
              <a:t>Duke Energy Convention Center</a:t>
            </a:r>
          </a:p>
          <a:p>
            <a:pPr>
              <a:lnSpc>
                <a:spcPct val="107000"/>
              </a:lnSpc>
            </a:pPr>
            <a:r>
              <a:rPr lang="en-US" sz="1100" dirty="0" smtClean="0">
                <a:ea typeface="Calibri" panose="020F0502020204030204" pitchFamily="34" charset="0"/>
                <a:cs typeface="Times New Roman" panose="02020603050405020304" pitchFamily="18" charset="0"/>
              </a:rPr>
              <a:t>Cincinnati, Ohio</a:t>
            </a:r>
          </a:p>
          <a:p>
            <a:pPr>
              <a:lnSpc>
                <a:spcPct val="107000"/>
              </a:lnSpc>
              <a:spcAft>
                <a:spcPts val="800"/>
              </a:spcAft>
            </a:pPr>
            <a:r>
              <a:rPr lang="en-US" sz="1100" dirty="0" smtClean="0">
                <a:ea typeface="Calibri" panose="020F0502020204030204" pitchFamily="34" charset="0"/>
                <a:cs typeface="Times New Roman" panose="02020603050405020304" pitchFamily="18" charset="0"/>
              </a:rPr>
              <a:t>April 25-27, 2018</a:t>
            </a:r>
          </a:p>
          <a:p>
            <a:pPr marL="342900" marR="0" lvl="0" indent="-342900">
              <a:lnSpc>
                <a:spcPct val="107000"/>
              </a:lnSpc>
              <a:spcBef>
                <a:spcPts val="0"/>
              </a:spcBef>
              <a:spcAft>
                <a:spcPts val="0"/>
              </a:spcAft>
              <a:buFont typeface="Symbol" panose="05050102010706020507" pitchFamily="18" charset="2"/>
              <a:buChar char=""/>
            </a:pPr>
            <a:r>
              <a:rPr lang="en-US" sz="1100" b="1" dirty="0" smtClean="0">
                <a:solidFill>
                  <a:srgbClr val="C00000"/>
                </a:solidFill>
                <a:ea typeface="Calibri" panose="020F0502020204030204" pitchFamily="34" charset="0"/>
                <a:cs typeface="Arial" panose="020B0604020202020204" pitchFamily="34" charset="0"/>
              </a:rPr>
              <a:t>* Local Lunch Leaders* - April 25</a:t>
            </a:r>
            <a:endParaRPr lang="en-US" sz="1100" dirty="0" smtClean="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Ohio Farm to School Pre-conference</a:t>
            </a:r>
          </a:p>
          <a:p>
            <a:pPr marL="457200" marR="0">
              <a:lnSpc>
                <a:spcPct val="107000"/>
              </a:lnSpc>
              <a:spcBef>
                <a:spcPts val="0"/>
              </a:spcBef>
              <a:spcAft>
                <a:spcPts val="600"/>
              </a:spcAft>
            </a:pPr>
            <a:r>
              <a:rPr lang="en-US" sz="1100" dirty="0" smtClean="0">
                <a:ea typeface="Calibri" panose="020F0502020204030204" pitchFamily="34" charset="0"/>
                <a:cs typeface="Times New Roman" panose="02020603050405020304" pitchFamily="18" charset="0"/>
              </a:rPr>
              <a:t>Open to all – registration required</a:t>
            </a:r>
          </a:p>
          <a:p>
            <a:pPr marL="342900" marR="0" lvl="0" indent="-342900">
              <a:lnSpc>
                <a:spcPct val="107000"/>
              </a:lnSpc>
              <a:spcBef>
                <a:spcPts val="0"/>
              </a:spcBef>
              <a:spcAft>
                <a:spcPts val="0"/>
              </a:spcAft>
              <a:buFont typeface="Symbol" panose="05050102010706020507" pitchFamily="18" charset="2"/>
              <a:buChar char=""/>
            </a:pPr>
            <a:r>
              <a:rPr lang="en-US" sz="1100" b="1" dirty="0" smtClean="0">
                <a:solidFill>
                  <a:srgbClr val="C00000"/>
                </a:solidFill>
                <a:ea typeface="Calibri" panose="020F0502020204030204" pitchFamily="34" charset="0"/>
                <a:cs typeface="Arial" panose="020B0604020202020204" pitchFamily="34" charset="0"/>
              </a:rPr>
              <a:t>NFSN Annual Meeting  - April 25</a:t>
            </a:r>
            <a:endParaRPr lang="en-US" sz="1100" dirty="0" smtClean="0">
              <a:ea typeface="Calibri" panose="020F0502020204030204" pitchFamily="34" charset="0"/>
              <a:cs typeface="Arial" panose="020B0604020202020204" pitchFamily="34" charset="0"/>
            </a:endParaRPr>
          </a:p>
          <a:p>
            <a:pPr marL="457200" marR="0">
              <a:lnSpc>
                <a:spcPct val="107000"/>
              </a:lnSpc>
              <a:spcBef>
                <a:spcPts val="0"/>
              </a:spcBef>
              <a:spcAft>
                <a:spcPts val="600"/>
              </a:spcAft>
            </a:pPr>
            <a:r>
              <a:rPr lang="en-US" sz="1100" dirty="0" smtClean="0">
                <a:ea typeface="Calibri" panose="020F0502020204030204" pitchFamily="34" charset="0"/>
                <a:cs typeface="Times New Roman" panose="02020603050405020304" pitchFamily="18" charset="0"/>
              </a:rPr>
              <a:t>Invitation only</a:t>
            </a:r>
          </a:p>
          <a:p>
            <a:pPr marL="342900" marR="0" lvl="0" indent="-342900">
              <a:lnSpc>
                <a:spcPct val="107000"/>
              </a:lnSpc>
              <a:spcBef>
                <a:spcPts val="0"/>
              </a:spcBef>
              <a:spcAft>
                <a:spcPts val="0"/>
              </a:spcAft>
              <a:buFont typeface="Symbol" panose="05050102010706020507" pitchFamily="18" charset="2"/>
              <a:buChar char=""/>
            </a:pPr>
            <a:r>
              <a:rPr lang="en-US" sz="1100" b="1" dirty="0" smtClean="0">
                <a:solidFill>
                  <a:srgbClr val="C00000"/>
                </a:solidFill>
                <a:ea typeface="Calibri" panose="020F0502020204030204" pitchFamily="34" charset="0"/>
                <a:cs typeface="Arial" panose="020B0604020202020204" pitchFamily="34" charset="0"/>
              </a:rPr>
              <a:t>Conference Sessions - April 26</a:t>
            </a:r>
            <a:endParaRPr lang="en-US" sz="1100" dirty="0" smtClean="0">
              <a:ea typeface="Calibri" panose="020F0502020204030204" pitchFamily="34" charset="0"/>
              <a:cs typeface="Arial" panose="020B0604020202020204" pitchFamily="34" charset="0"/>
            </a:endParaRPr>
          </a:p>
          <a:p>
            <a:pPr marL="457200" marR="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Ohio Welcome</a:t>
            </a:r>
          </a:p>
          <a:p>
            <a:pPr marL="457200" marR="0">
              <a:lnSpc>
                <a:spcPct val="107000"/>
              </a:lnSpc>
              <a:spcBef>
                <a:spcPts val="0"/>
              </a:spcBef>
              <a:spcAft>
                <a:spcPts val="0"/>
              </a:spcAft>
            </a:pPr>
            <a:r>
              <a:rPr lang="en-US" sz="1100" dirty="0" smtClean="0">
                <a:ea typeface="Calibri" panose="020F0502020204030204" pitchFamily="34" charset="0"/>
                <a:cs typeface="Times New Roman" panose="02020603050405020304" pitchFamily="18" charset="0"/>
              </a:rPr>
              <a:t>Plenary Speakers</a:t>
            </a:r>
          </a:p>
          <a:p>
            <a:pPr marL="457200" marR="0">
              <a:lnSpc>
                <a:spcPct val="107000"/>
              </a:lnSpc>
              <a:spcBef>
                <a:spcPts val="0"/>
              </a:spcBef>
              <a:spcAft>
                <a:spcPts val="600"/>
              </a:spcAft>
            </a:pPr>
            <a:r>
              <a:rPr lang="en-US" sz="1100" dirty="0" smtClean="0">
                <a:ea typeface="Calibri" panose="020F0502020204030204" pitchFamily="34" charset="0"/>
                <a:cs typeface="Times New Roman" panose="02020603050405020304" pitchFamily="18" charset="0"/>
              </a:rPr>
              <a:t>Workshops and posters</a:t>
            </a:r>
          </a:p>
          <a:p>
            <a:pPr marL="342900" marR="0" lvl="0" indent="-342900">
              <a:lnSpc>
                <a:spcPct val="107000"/>
              </a:lnSpc>
              <a:spcBef>
                <a:spcPts val="0"/>
              </a:spcBef>
              <a:spcAft>
                <a:spcPts val="0"/>
              </a:spcAft>
              <a:buFont typeface="Symbol" panose="05050102010706020507" pitchFamily="18" charset="2"/>
              <a:buChar char=""/>
            </a:pPr>
            <a:r>
              <a:rPr lang="en-US" sz="1100" b="1" dirty="0" smtClean="0">
                <a:solidFill>
                  <a:srgbClr val="C00000"/>
                </a:solidFill>
                <a:ea typeface="Calibri" panose="020F0502020204030204" pitchFamily="34" charset="0"/>
                <a:cs typeface="Arial" panose="020B0604020202020204" pitchFamily="34" charset="0"/>
              </a:rPr>
              <a:t>Field Trips – April 27</a:t>
            </a:r>
            <a:endParaRPr lang="en-US" sz="1100" dirty="0" smtClean="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Witness the finest the area has to offer related to procurement, processing, preparing, and teaching about local foods.</a:t>
            </a:r>
          </a:p>
          <a:p>
            <a:pPr>
              <a:lnSpc>
                <a:spcPct val="107000"/>
              </a:lnSpc>
              <a:spcAft>
                <a:spcPts val="800"/>
              </a:spcAft>
            </a:pPr>
            <a:endParaRPr lang="en-US" sz="1400" b="1" dirty="0" smtClean="0">
              <a:solidFill>
                <a:srgbClr val="C00000"/>
              </a:solidFill>
              <a:ea typeface="Calibri" panose="020F0502020204030204" pitchFamily="34" charset="0"/>
              <a:cs typeface="Times New Roman" panose="02020603050405020304" pitchFamily="18" charset="0"/>
            </a:endParaRPr>
          </a:p>
          <a:p>
            <a:pPr>
              <a:lnSpc>
                <a:spcPct val="107000"/>
              </a:lnSpc>
              <a:spcAft>
                <a:spcPts val="800"/>
              </a:spcAft>
            </a:pPr>
            <a:r>
              <a:rPr lang="en-US" sz="1400" b="1" dirty="0" smtClean="0">
                <a:solidFill>
                  <a:srgbClr val="C00000"/>
                </a:solidFill>
                <a:ea typeface="Calibri" panose="020F0502020204030204" pitchFamily="34" charset="0"/>
                <a:cs typeface="Times New Roman" panose="02020603050405020304" pitchFamily="18" charset="0"/>
              </a:rPr>
              <a:t>Networking and learning opportunities</a:t>
            </a:r>
            <a:endParaRPr lang="en-US" sz="1400" dirty="0" smtClean="0">
              <a:ea typeface="Calibri" panose="020F0502020204030204" pitchFamily="34" charset="0"/>
              <a:cs typeface="Times New Roman" panose="02020603050405020304" pitchFamily="18" charset="0"/>
            </a:endParaRPr>
          </a:p>
          <a:p>
            <a:pPr>
              <a:lnSpc>
                <a:spcPct val="107000"/>
              </a:lnSpc>
              <a:spcAft>
                <a:spcPts val="800"/>
              </a:spcAft>
            </a:pPr>
            <a:r>
              <a:rPr lang="en-US" sz="1100" dirty="0" smtClean="0">
                <a:ea typeface="Calibri" panose="020F0502020204030204" pitchFamily="34" charset="0"/>
                <a:cs typeface="Times New Roman" panose="02020603050405020304" pitchFamily="18" charset="0"/>
              </a:rPr>
              <a:t>Representatives from each state serving as “Core Partners” to the National Farm to School Network will be in Cincinnati for this event.  We’re expecting a large turnout of producers, processors, school food service staff, and educators from our mid-west region, and especially from around Ohio. </a:t>
            </a:r>
            <a:endParaRPr lang="en-US" sz="1100" dirty="0">
              <a:effectLst/>
              <a:ea typeface="Calibri" panose="020F0502020204030204" pitchFamily="34" charset="0"/>
              <a:cs typeface="Times New Roman" panose="02020603050405020304" pitchFamily="18" charset="0"/>
            </a:endParaRPr>
          </a:p>
        </p:txBody>
      </p:sp>
      <p:sp>
        <p:nvSpPr>
          <p:cNvPr id="7" name="Rectangle 6"/>
          <p:cNvSpPr/>
          <p:nvPr/>
        </p:nvSpPr>
        <p:spPr>
          <a:xfrm>
            <a:off x="3820160" y="1555887"/>
            <a:ext cx="3479962" cy="8007000"/>
          </a:xfrm>
          <a:prstGeom prst="rect">
            <a:avLst/>
          </a:prstGeom>
        </p:spPr>
        <p:txBody>
          <a:bodyPr wrap="square">
            <a:spAutoFit/>
          </a:bodyPr>
          <a:lstStyle/>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Attend special networking events and/or make valuable connections during conference sessions, meals, and breaks.</a:t>
            </a:r>
          </a:p>
          <a:p>
            <a:pPr>
              <a:lnSpc>
                <a:spcPct val="107000"/>
              </a:lnSpc>
              <a:spcAft>
                <a:spcPts val="800"/>
              </a:spcAft>
            </a:pPr>
            <a:r>
              <a:rPr lang="en-US" sz="1400" b="1" dirty="0">
                <a:solidFill>
                  <a:srgbClr val="C00000"/>
                </a:solidFill>
                <a:latin typeface="+mj-lt"/>
                <a:ea typeface="Calibri" panose="020F0502020204030204" pitchFamily="34" charset="0"/>
                <a:cs typeface="Times New Roman" panose="02020603050405020304" pitchFamily="18" charset="0"/>
              </a:rPr>
              <a:t>GET INVOLVED!</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Contact Amy Fovargue at </a:t>
            </a:r>
            <a:r>
              <a:rPr lang="en-US" sz="1100" u="sng" dirty="0">
                <a:solidFill>
                  <a:srgbClr val="0000FF"/>
                </a:solidFill>
                <a:ea typeface="Calibri" panose="020F0502020204030204" pitchFamily="34" charset="0"/>
                <a:cs typeface="Times New Roman" panose="02020603050405020304" pitchFamily="18" charset="0"/>
                <a:hlinkClick r:id="rId3"/>
              </a:rPr>
              <a:t>Fovargue.1@osu.edu</a:t>
            </a:r>
            <a:r>
              <a:rPr lang="en-US" sz="1100" dirty="0">
                <a:latin typeface="+mj-lt"/>
                <a:ea typeface="Calibri" panose="020F0502020204030204" pitchFamily="34" charset="0"/>
                <a:cs typeface="Times New Roman" panose="02020603050405020304" pitchFamily="18" charset="0"/>
              </a:rPr>
              <a:t> to offer ideas or get involved with the following:</a:t>
            </a:r>
          </a:p>
          <a:p>
            <a:pPr>
              <a:lnSpc>
                <a:spcPct val="107000"/>
              </a:lnSpc>
              <a:spcAft>
                <a:spcPts val="800"/>
              </a:spcAft>
            </a:pPr>
            <a:r>
              <a:rPr lang="en-US" sz="1400" b="1" dirty="0">
                <a:solidFill>
                  <a:srgbClr val="C00000"/>
                </a:solidFill>
                <a:latin typeface="+mj-lt"/>
                <a:ea typeface="Calibri" panose="020F0502020204030204" pitchFamily="34" charset="0"/>
                <a:cs typeface="Times New Roman" panose="02020603050405020304" pitchFamily="18" charset="0"/>
              </a:rPr>
              <a:t>Share your ideas with the host state planning committee</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Have a great idea for what you would like to experience at the conference?  Contact us now!  </a:t>
            </a:r>
          </a:p>
          <a:p>
            <a:pPr>
              <a:lnSpc>
                <a:spcPct val="107000"/>
              </a:lnSpc>
              <a:spcAft>
                <a:spcPts val="800"/>
              </a:spcAft>
            </a:pPr>
            <a:r>
              <a:rPr lang="en-US" sz="1400" b="1" dirty="0">
                <a:solidFill>
                  <a:srgbClr val="C00000"/>
                </a:solidFill>
                <a:latin typeface="+mj-lt"/>
                <a:ea typeface="Calibri" panose="020F0502020204030204" pitchFamily="34" charset="0"/>
                <a:cs typeface="Times New Roman" panose="02020603050405020304" pitchFamily="18" charset="0"/>
              </a:rPr>
              <a:t>Bring a team to the Ohio “Local Lunch Leaders” Pre-conference </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School food service directors from large and small districts across Ohio will share their recent successes serving locally procured meals each month. Practical information you can use for planning, affording, and promoting local meals will be shared.  Watch for more details.</a:t>
            </a:r>
          </a:p>
          <a:p>
            <a:pPr>
              <a:lnSpc>
                <a:spcPct val="107000"/>
              </a:lnSpc>
              <a:spcBef>
                <a:spcPts val="1200"/>
              </a:spcBef>
              <a:spcAft>
                <a:spcPts val="800"/>
              </a:spcAft>
            </a:pPr>
            <a:r>
              <a:rPr lang="en-US" sz="1400" b="1" dirty="0">
                <a:solidFill>
                  <a:srgbClr val="C00000"/>
                </a:solidFill>
                <a:latin typeface="+mj-lt"/>
                <a:ea typeface="Calibri" panose="020F0502020204030204" pitchFamily="34" charset="0"/>
                <a:cs typeface="Times New Roman" panose="02020603050405020304" pitchFamily="18" charset="0"/>
              </a:rPr>
              <a:t>Be a presenter at the National Farm to Cafeteria Conference</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Do you have expertise to share? NFSN will be seeking proposals for conference presentations (workshops, posters, etc.) from stakeholders interested in sharing their models and strategies for making farm to cafeteria initiatives a reality in their communities. The </a:t>
            </a:r>
            <a:r>
              <a:rPr lang="en-US" sz="1100" b="1" dirty="0">
                <a:latin typeface="+mj-lt"/>
                <a:ea typeface="Calibri" panose="020F0502020204030204" pitchFamily="34" charset="0"/>
                <a:cs typeface="Times New Roman" panose="02020603050405020304" pitchFamily="18" charset="0"/>
              </a:rPr>
              <a:t>Request for Proposals</a:t>
            </a:r>
            <a:r>
              <a:rPr lang="en-US" sz="1100" dirty="0">
                <a:latin typeface="+mj-lt"/>
                <a:ea typeface="Calibri" panose="020F0502020204030204" pitchFamily="34" charset="0"/>
                <a:cs typeface="Times New Roman" panose="02020603050405020304" pitchFamily="18" charset="0"/>
              </a:rPr>
              <a:t> will open in September. Watch the NFSN and Ohio Farm to School websites for additional information.</a:t>
            </a:r>
          </a:p>
          <a:p>
            <a:pPr>
              <a:lnSpc>
                <a:spcPct val="107000"/>
              </a:lnSpc>
              <a:spcAft>
                <a:spcPts val="800"/>
              </a:spcAft>
            </a:pPr>
            <a:r>
              <a:rPr lang="en-US" sz="1400" b="1" dirty="0">
                <a:solidFill>
                  <a:srgbClr val="C00000"/>
                </a:solidFill>
                <a:latin typeface="+mj-lt"/>
                <a:ea typeface="Calibri" panose="020F0502020204030204" pitchFamily="34" charset="0"/>
                <a:cs typeface="Times New Roman" panose="02020603050405020304" pitchFamily="18" charset="0"/>
              </a:rPr>
              <a:t>Host a Field Trip</a:t>
            </a:r>
            <a:endParaRPr lang="en-US" sz="14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en-US" sz="1100" dirty="0">
                <a:latin typeface="+mj-lt"/>
                <a:ea typeface="Calibri" panose="020F0502020204030204" pitchFamily="34" charset="0"/>
                <a:cs typeface="Times New Roman" panose="02020603050405020304" pitchFamily="18" charset="0"/>
              </a:rPr>
              <a:t>Do you have a perfect site for demonstrating exciting approaches for bringing the farm to the cafeteria or for reducing barriers and increasing equity within local food systems?  Contact Amy Fovargue by October 1 to discuss what your site has to offer.  Site honorarium may be available.</a:t>
            </a:r>
            <a:endParaRPr lang="en-US" sz="1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9834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3"/>
          <p:cNvSpPr txBox="1">
            <a:spLocks noGrp="1"/>
          </p:cNvSpPr>
          <p:nvPr>
            <p:ph type="dt" sz="half" idx="6"/>
          </p:nvPr>
        </p:nvSpPr>
        <p:spPr>
          <a:xfrm>
            <a:off x="444499" y="9636270"/>
            <a:ext cx="1885341" cy="153888"/>
          </a:xfrm>
          <a:prstGeom prst="rect">
            <a:avLst/>
          </a:prstGeom>
        </p:spPr>
        <p:txBody>
          <a:bodyPr vert="horz" wrap="square" lIns="0" tIns="0" rIns="0" bIns="0" rtlCol="0">
            <a:spAutoFit/>
          </a:bodyPr>
          <a:lstStyle/>
          <a:p>
            <a:pPr marL="12700">
              <a:lnSpc>
                <a:spcPct val="100000"/>
              </a:lnSpc>
            </a:pPr>
            <a:r>
              <a:rPr lang="en-US" spc="10" dirty="0" smtClean="0">
                <a:latin typeface="Arial"/>
                <a:cs typeface="Arial"/>
              </a:rPr>
              <a:t>Ohio Farm to School Newsletter</a:t>
            </a:r>
            <a:endParaRPr lang="en-US" dirty="0">
              <a:solidFill>
                <a:srgbClr val="B3B3B3"/>
              </a:solidFill>
              <a:latin typeface="Arial"/>
              <a:cs typeface="Arial"/>
            </a:endParaRPr>
          </a:p>
        </p:txBody>
      </p:sp>
      <p:sp>
        <p:nvSpPr>
          <p:cNvPr id="3" name="object 14"/>
          <p:cNvSpPr txBox="1">
            <a:spLocks noGrp="1"/>
          </p:cNvSpPr>
          <p:nvPr>
            <p:ph type="ftr" sz="quarter" idx="5"/>
          </p:nvPr>
        </p:nvSpPr>
        <p:spPr>
          <a:xfrm>
            <a:off x="4309090" y="9636270"/>
            <a:ext cx="3012440" cy="138499"/>
          </a:xfrm>
          <a:prstGeom prst="rect">
            <a:avLst/>
          </a:prstGeom>
        </p:spPr>
        <p:txBody>
          <a:bodyPr vert="horz" wrap="square" lIns="0" tIns="0" rIns="0" bIns="0" rtlCol="0">
            <a:spAutoFit/>
          </a:bodyPr>
          <a:lstStyle/>
          <a:p>
            <a:pPr marL="12700">
              <a:lnSpc>
                <a:spcPct val="100000"/>
              </a:lnSpc>
            </a:pPr>
            <a:r>
              <a:rPr lang="en-US" sz="900" spc="10" dirty="0" smtClean="0">
                <a:latin typeface="Arial"/>
                <a:cs typeface="Arial"/>
              </a:rPr>
              <a:t>OSU Extension</a:t>
            </a:r>
            <a:endParaRPr lang="en-US" sz="900" dirty="0">
              <a:solidFill>
                <a:srgbClr val="B3B3B3"/>
              </a:solidFill>
              <a:latin typeface="Arial"/>
              <a:cs typeface="Arial"/>
            </a:endParaRPr>
          </a:p>
        </p:txBody>
      </p:sp>
      <p:sp>
        <p:nvSpPr>
          <p:cNvPr id="9" name="TextBox 8"/>
          <p:cNvSpPr txBox="1"/>
          <p:nvPr/>
        </p:nvSpPr>
        <p:spPr>
          <a:xfrm>
            <a:off x="180870" y="445555"/>
            <a:ext cx="7140659" cy="369332"/>
          </a:xfrm>
          <a:prstGeom prst="rect">
            <a:avLst/>
          </a:prstGeom>
          <a:solidFill>
            <a:srgbClr val="C00000"/>
          </a:solidFill>
        </p:spPr>
        <p:txBody>
          <a:bodyPr wrap="square" rtlCol="0">
            <a:spAutoFit/>
          </a:bodyPr>
          <a:lstStyle/>
          <a:p>
            <a:pPr algn="ctr"/>
            <a:r>
              <a:rPr lang="en-US" b="1" dirty="0" smtClean="0">
                <a:solidFill>
                  <a:schemeClr val="bg1"/>
                </a:solidFill>
              </a:rPr>
              <a:t>Ohio Success Story</a:t>
            </a:r>
            <a:endParaRPr lang="en-US" b="1" dirty="0">
              <a:solidFill>
                <a:schemeClr val="bg1"/>
              </a:solidFill>
            </a:endParaRPr>
          </a:p>
        </p:txBody>
      </p:sp>
      <p:sp>
        <p:nvSpPr>
          <p:cNvPr id="4" name="TextBox 3"/>
          <p:cNvSpPr txBox="1"/>
          <p:nvPr/>
        </p:nvSpPr>
        <p:spPr>
          <a:xfrm>
            <a:off x="146991" y="893623"/>
            <a:ext cx="7140661" cy="1107996"/>
          </a:xfrm>
          <a:prstGeom prst="rect">
            <a:avLst/>
          </a:prstGeom>
          <a:noFill/>
        </p:spPr>
        <p:txBody>
          <a:bodyPr wrap="square" numCol="2" rtlCol="0">
            <a:spAutoFit/>
          </a:bodyPr>
          <a:lstStyle/>
          <a:p>
            <a:r>
              <a:rPr lang="en-US" sz="1600" b="1" dirty="0"/>
              <a:t>CEOGC Louis Stokes Head Start Center Children Garden </a:t>
            </a:r>
            <a:endParaRPr lang="en-US" sz="1600" b="1" dirty="0" smtClean="0"/>
          </a:p>
          <a:p>
            <a:r>
              <a:rPr lang="en-US" sz="1600" i="1" dirty="0" smtClean="0"/>
              <a:t>By </a:t>
            </a:r>
            <a:r>
              <a:rPr lang="en-US" sz="1600" i="1" dirty="0"/>
              <a:t>Amy Fovargue</a:t>
            </a:r>
          </a:p>
          <a:p>
            <a:endParaRPr lang="en-US" sz="1400" dirty="0"/>
          </a:p>
          <a:p>
            <a:r>
              <a:rPr lang="en-US" sz="1200" i="1" dirty="0" smtClean="0"/>
              <a:t> </a:t>
            </a:r>
          </a:p>
          <a:p>
            <a:endParaRPr lang="en-US" sz="1200" i="1" dirty="0"/>
          </a:p>
          <a:p>
            <a:endParaRPr lang="en-US" sz="1400" dirty="0"/>
          </a:p>
          <a:p>
            <a:endParaRPr lang="en-US" sz="1400" dirty="0" smtClean="0"/>
          </a:p>
          <a:p>
            <a:endParaRPr lang="en-US" sz="1400" dirty="0"/>
          </a:p>
        </p:txBody>
      </p:sp>
      <p:sp>
        <p:nvSpPr>
          <p:cNvPr id="5" name="TextBox 4"/>
          <p:cNvSpPr txBox="1"/>
          <p:nvPr/>
        </p:nvSpPr>
        <p:spPr>
          <a:xfrm>
            <a:off x="156000" y="1420414"/>
            <a:ext cx="7106782" cy="8894743"/>
          </a:xfrm>
          <a:prstGeom prst="rect">
            <a:avLst/>
          </a:prstGeom>
          <a:noFill/>
        </p:spPr>
        <p:txBody>
          <a:bodyPr wrap="square" numCol="2" rtlCol="0">
            <a:spAutoFit/>
          </a:bodyPr>
          <a:lstStyle/>
          <a:p>
            <a:endParaRPr lang="en-US" sz="1100" dirty="0" smtClean="0"/>
          </a:p>
          <a:p>
            <a:endParaRPr lang="en-US" sz="1100" dirty="0"/>
          </a:p>
          <a:p>
            <a:r>
              <a:rPr lang="en-US" sz="1100" dirty="0" smtClean="0"/>
              <a:t>A </a:t>
            </a:r>
            <a:r>
              <a:rPr lang="en-US" sz="1100" dirty="0"/>
              <a:t>Head Start in Cleveland has a children’s garden that has taken roots and helped to provide nutrition education and fresh produce for the students and their families. Their goals for having their garden is to encourage children and parents to eat more fruits and vegetables, as well as teaching families to have gardens at home. They encourage their families to consume a variety of foods and exercise more. </a:t>
            </a:r>
          </a:p>
          <a:p>
            <a:r>
              <a:rPr lang="en-US" sz="1100" dirty="0"/>
              <a:t>Thelma Bizzell, site administrator at the CEOGC</a:t>
            </a:r>
            <a:r>
              <a:rPr lang="en-US" sz="1100" b="1" dirty="0"/>
              <a:t> </a:t>
            </a:r>
            <a:r>
              <a:rPr lang="en-US" sz="1100" dirty="0"/>
              <a:t>Louis Stokes Head Start, explained the interest in gardening began at their site in 2013 after one of the teachers read the children’s book</a:t>
            </a:r>
            <a:r>
              <a:rPr lang="en-US" sz="1100" i="1" dirty="0"/>
              <a:t> Up Above and Down Below</a:t>
            </a:r>
            <a:r>
              <a:rPr lang="en-US" sz="1100" dirty="0"/>
              <a:t> to their classroom. The students had expressed a curiosity about plants so the teachers began to foster that curiosity by starting plants in cups in the classroom. The students were amazed while watching potatoes grow in pots. Since then, their actual growing area has increased. The following year they expanded their project by growing vegetables in containers outside, then in 2015 they grew four full rows in the ground. Thelma grew up on a farm in Alabama, so she is the “go to” person for the garden.</a:t>
            </a:r>
          </a:p>
          <a:p>
            <a:r>
              <a:rPr lang="en-US" sz="1100" dirty="0"/>
              <a:t>“We started growing a variety of items that the children and their parents had never seen. For instance eggplant, the parents were not aware that you could eat something purple.  A few of the parents did not want to be a part of it at first, but once they tried the vegetable they were excited,” said Thelma. The preschoolers just glow when they talk about the foods we grow here.  They take ownership and they want to share it with their family, continued Thelma. </a:t>
            </a:r>
          </a:p>
          <a:p>
            <a:r>
              <a:rPr lang="en-US" sz="1100" dirty="0"/>
              <a:t>The facility has more than 340 preschoolers, which are growing some foods that are then prepared in the on-site kitchen. Besides their garden, they have recently constructed an outdoor classroom. When it is complete, the outdoor classroom will include benches and stools, water tables, a sand area, digging beds, planting areas and a musical area with an instrument and stage. This space will encourage teacher and parental involvement </a:t>
            </a:r>
            <a:endParaRPr lang="en-US" sz="1100" dirty="0" smtClean="0"/>
          </a:p>
          <a:p>
            <a:r>
              <a:rPr lang="en-US" sz="1100" dirty="0"/>
              <a:t>and will allow students to learn in a different environment than the classroom.</a:t>
            </a:r>
          </a:p>
          <a:p>
            <a:r>
              <a:rPr lang="en-US" sz="1100" dirty="0"/>
              <a:t>Louis Stokes received a $2,000 mini grant from the Cuyahoga County Health Department</a:t>
            </a:r>
            <a:r>
              <a:rPr lang="en-US" sz="1100" dirty="0" smtClean="0"/>
              <a:t>. </a:t>
            </a:r>
            <a:r>
              <a:rPr lang="en-US" sz="1100" dirty="0"/>
              <a:t>With those funds, they bought 350 containers gardens so each child could grow food at home. There is a lot of enthusiasm by the families served by the garden. </a:t>
            </a:r>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a:p>
          <a:p>
            <a:endParaRPr lang="en-US" sz="1100" dirty="0" smtClean="0"/>
          </a:p>
          <a:p>
            <a:endParaRPr lang="en-US" sz="1100" dirty="0" smtClean="0"/>
          </a:p>
          <a:p>
            <a:endParaRPr lang="en-US" sz="1100" dirty="0"/>
          </a:p>
          <a:p>
            <a:endParaRPr lang="en-US" sz="1100" dirty="0" smtClean="0"/>
          </a:p>
          <a:p>
            <a:endParaRPr lang="en-US" sz="1100" dirty="0" smtClean="0"/>
          </a:p>
          <a:p>
            <a:r>
              <a:rPr lang="en-US" sz="1100" dirty="0" smtClean="0"/>
              <a:t>Thelma </a:t>
            </a:r>
            <a:r>
              <a:rPr lang="en-US" sz="1100" dirty="0"/>
              <a:t>said, earlier this year we had parents asking us what we were going to plant in the garden. Whenever the kids pick produce, we will have a party. The kids then eat a fresh salad with their lunch.  They serve family style and try to encourage the children to talk about what they are eating at lunch. They also incorporate our fruits and veggies into the menu and encourage their parents to use fresh fruits and vegetables at home. </a:t>
            </a:r>
          </a:p>
          <a:p>
            <a:r>
              <a:rPr lang="en-US" sz="1100" dirty="0"/>
              <a:t>The Ohio Healthy Program recognizes the Louis Stokes Head Start Center. This is a project lead by The Ohio Child Care Resource &amp; Referral Association (OCCRRA), which offers early care, and education programs the opportunity to earn a designation. Steps toward this designation include attending Ohio Approved professional development, which uses the Healthy Children, Healthy Curriculum, implementing a wellness policy, improving menus and engaging families.</a:t>
            </a:r>
          </a:p>
          <a:p>
            <a:r>
              <a:rPr lang="en-US" sz="1100" dirty="0"/>
              <a:t>Thelma said, with the Ohio Healthy Program certified their school for teaching about food and nutrition. We send literature home the families to try to combat obesity. We also have workshops for the parents on how to play fun games to keep them moving and keep their children fit.</a:t>
            </a:r>
          </a:p>
          <a:p>
            <a:r>
              <a:rPr lang="en-US" sz="1100" dirty="0"/>
              <a:t>“We are a unique child development program. We are a family and community engaged center that works with children and families. There is nothing that we cannot accomplish! We see growth and have hope with our parents, children and grandchildren. We wish that everyone could come and check out our outdoor garden and classroom and our enthusiasm will spill over into everything we do,” Thelma concluded.</a:t>
            </a:r>
          </a:p>
          <a:p>
            <a:endParaRPr lang="en-US" sz="11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99" y="1198423"/>
            <a:ext cx="3177540" cy="2383155"/>
          </a:xfrm>
          <a:prstGeom prst="rect">
            <a:avLst/>
          </a:prstGeom>
        </p:spPr>
      </p:pic>
    </p:spTree>
    <p:extLst>
      <p:ext uri="{BB962C8B-B14F-4D97-AF65-F5344CB8AC3E}">
        <p14:creationId xmlns:p14="http://schemas.microsoft.com/office/powerpoint/2010/main" val="573552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dt" sz="half" idx="6"/>
          </p:nvPr>
        </p:nvSpPr>
        <p:spPr>
          <a:xfrm>
            <a:off x="444499" y="9636271"/>
            <a:ext cx="1709977" cy="138499"/>
          </a:xfrm>
          <a:prstGeom prst="rect">
            <a:avLst/>
          </a:prstGeom>
        </p:spPr>
        <p:txBody>
          <a:bodyPr vert="horz" wrap="square" lIns="0" tIns="0" rIns="0" bIns="0" rtlCol="0">
            <a:spAutoFit/>
          </a:bodyPr>
          <a:lstStyle/>
          <a:p>
            <a:pPr marL="12700">
              <a:lnSpc>
                <a:spcPct val="100000"/>
              </a:lnSpc>
            </a:pPr>
            <a:r>
              <a:rPr lang="en-US" sz="900" spc="10" dirty="0" smtClean="0">
                <a:latin typeface="Arial"/>
                <a:cs typeface="Arial"/>
              </a:rPr>
              <a:t>Ohio Farm to School Newsletter</a:t>
            </a:r>
            <a:endParaRPr lang="en-US" sz="900" dirty="0">
              <a:solidFill>
                <a:srgbClr val="B3B3B3"/>
              </a:solidFill>
              <a:latin typeface="Arial"/>
              <a:cs typeface="Arial"/>
            </a:endParaRPr>
          </a:p>
        </p:txBody>
      </p:sp>
      <p:sp>
        <p:nvSpPr>
          <p:cNvPr id="11" name="object 11"/>
          <p:cNvSpPr txBox="1">
            <a:spLocks noGrp="1"/>
          </p:cNvSpPr>
          <p:nvPr>
            <p:ph type="ftr" sz="quarter" idx="5"/>
          </p:nvPr>
        </p:nvSpPr>
        <p:spPr>
          <a:xfrm>
            <a:off x="4309090" y="9636270"/>
            <a:ext cx="3012440" cy="138499"/>
          </a:xfrm>
          <a:prstGeom prst="rect">
            <a:avLst/>
          </a:prstGeom>
        </p:spPr>
        <p:txBody>
          <a:bodyPr vert="horz" wrap="square" lIns="0" tIns="0" rIns="0" bIns="0" rtlCol="0">
            <a:spAutoFit/>
          </a:bodyPr>
          <a:lstStyle/>
          <a:p>
            <a:pPr marL="12700">
              <a:lnSpc>
                <a:spcPct val="100000"/>
              </a:lnSpc>
            </a:pPr>
            <a:r>
              <a:rPr lang="en-US" sz="900" spc="10" dirty="0" smtClean="0">
                <a:solidFill>
                  <a:srgbClr val="B3B3B3"/>
                </a:solidFill>
                <a:latin typeface="Arial"/>
                <a:cs typeface="Arial"/>
              </a:rPr>
              <a:t>OSU Extension</a:t>
            </a:r>
            <a:endParaRPr lang="en-US" sz="900" dirty="0">
              <a:solidFill>
                <a:srgbClr val="B3B3B3"/>
              </a:solidFill>
              <a:latin typeface="Arial"/>
              <a:cs typeface="Arial"/>
            </a:endParaRPr>
          </a:p>
        </p:txBody>
      </p:sp>
      <p:sp>
        <p:nvSpPr>
          <p:cNvPr id="12" name="TextBox 11"/>
          <p:cNvSpPr txBox="1"/>
          <p:nvPr/>
        </p:nvSpPr>
        <p:spPr>
          <a:xfrm>
            <a:off x="313151" y="363255"/>
            <a:ext cx="6876789" cy="369332"/>
          </a:xfrm>
          <a:prstGeom prst="rect">
            <a:avLst/>
          </a:prstGeom>
          <a:solidFill>
            <a:srgbClr val="BB0000"/>
          </a:solidFill>
        </p:spPr>
        <p:txBody>
          <a:bodyPr wrap="square" rtlCol="0">
            <a:spAutoFit/>
          </a:bodyPr>
          <a:lstStyle/>
          <a:p>
            <a:pPr algn="ctr"/>
            <a:r>
              <a:rPr lang="en-US" b="1" dirty="0" smtClean="0">
                <a:solidFill>
                  <a:schemeClr val="bg1"/>
                </a:solidFill>
              </a:rPr>
              <a:t>News</a:t>
            </a:r>
            <a:endParaRPr lang="en-US" b="1" dirty="0">
              <a:solidFill>
                <a:schemeClr val="bg1"/>
              </a:solidFill>
            </a:endParaRPr>
          </a:p>
        </p:txBody>
      </p:sp>
      <p:pic>
        <p:nvPicPr>
          <p:cNvPr id="2053" name="Picture 5" descr="color-facebook-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or-twitter-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olor-forwardtofriend-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23882" y="6293224"/>
            <a:ext cx="184731" cy="369332"/>
          </a:xfrm>
          <a:prstGeom prst="rect">
            <a:avLst/>
          </a:prstGeom>
          <a:noFill/>
        </p:spPr>
        <p:txBody>
          <a:bodyPr wrap="none" rtlCol="0">
            <a:spAutoFit/>
          </a:bodyPr>
          <a:lstStyle/>
          <a:p>
            <a:endParaRPr lang="en-US" dirty="0"/>
          </a:p>
        </p:txBody>
      </p:sp>
      <p:sp>
        <p:nvSpPr>
          <p:cNvPr id="6" name="TextBox 5"/>
          <p:cNvSpPr txBox="1"/>
          <p:nvPr/>
        </p:nvSpPr>
        <p:spPr>
          <a:xfrm>
            <a:off x="4487150" y="917119"/>
            <a:ext cx="2702790" cy="338554"/>
          </a:xfrm>
          <a:prstGeom prst="rect">
            <a:avLst/>
          </a:prstGeom>
          <a:solidFill>
            <a:schemeClr val="bg1"/>
          </a:solidFill>
          <a:ln w="6350">
            <a:noFill/>
          </a:ln>
        </p:spPr>
        <p:txBody>
          <a:bodyPr wrap="square" rtlCol="0">
            <a:spAutoFit/>
          </a:bodyPr>
          <a:lstStyle/>
          <a:p>
            <a:endParaRPr lang="en-US" sz="1600" dirty="0"/>
          </a:p>
        </p:txBody>
      </p:sp>
      <p:sp>
        <p:nvSpPr>
          <p:cNvPr id="15" name="TextBox 14"/>
          <p:cNvSpPr txBox="1"/>
          <p:nvPr/>
        </p:nvSpPr>
        <p:spPr>
          <a:xfrm>
            <a:off x="345818" y="7395716"/>
            <a:ext cx="4377279" cy="2092881"/>
          </a:xfrm>
          <a:prstGeom prst="rect">
            <a:avLst/>
          </a:prstGeom>
          <a:noFill/>
          <a:ln w="6350">
            <a:solidFill>
              <a:schemeClr val="tx1"/>
            </a:solidFill>
          </a:ln>
        </p:spPr>
        <p:txBody>
          <a:bodyPr wrap="square" rtlCol="0">
            <a:spAutoFit/>
          </a:bodyPr>
          <a:lstStyle/>
          <a:p>
            <a:r>
              <a:rPr lang="en-US" sz="2000" b="1" dirty="0">
                <a:latin typeface="Calibri" panose="020F0502020204030204" pitchFamily="34" charset="0"/>
              </a:rPr>
              <a:t>On-going resources</a:t>
            </a:r>
            <a:r>
              <a:rPr lang="en-US" sz="2000" b="1" dirty="0" smtClean="0">
                <a:latin typeface="Calibri" panose="020F0502020204030204" pitchFamily="34" charset="0"/>
              </a:rPr>
              <a:t>:</a:t>
            </a:r>
            <a:endParaRPr lang="en-US" sz="1200" b="1" dirty="0">
              <a:latin typeface="Calibri" panose="020F0502020204030204" pitchFamily="34" charset="0"/>
            </a:endParaRPr>
          </a:p>
          <a:p>
            <a:pPr marL="171450" indent="-171450">
              <a:buFont typeface="Wingdings" panose="05000000000000000000" pitchFamily="2" charset="2"/>
              <a:buChar char="q"/>
            </a:pPr>
            <a:r>
              <a:rPr lang="en-US" sz="1100" i="1" dirty="0">
                <a:latin typeface="Calibri" panose="020F0502020204030204" pitchFamily="34" charset="0"/>
              </a:rPr>
              <a:t>Finding local farms, buyers, or restaurants that purchase/ serve local foods, visit </a:t>
            </a:r>
            <a:r>
              <a:rPr lang="en-US" sz="1100" b="1" i="1" dirty="0">
                <a:latin typeface="Calibri" panose="020F0502020204030204" pitchFamily="34" charset="0"/>
              </a:rPr>
              <a:t>Ohio </a:t>
            </a:r>
            <a:r>
              <a:rPr lang="en-US" sz="1100" b="1" i="1" dirty="0" err="1">
                <a:latin typeface="Calibri" panose="020F0502020204030204" pitchFamily="34" charset="0"/>
              </a:rPr>
              <a:t>MarketMaker</a:t>
            </a:r>
            <a:r>
              <a:rPr lang="en-US" sz="1100" i="1" dirty="0">
                <a:latin typeface="Calibri" panose="020F0502020204030204" pitchFamily="34" charset="0"/>
              </a:rPr>
              <a:t>: </a:t>
            </a:r>
            <a:r>
              <a:rPr lang="en-US" sz="1100" u="sng" dirty="0" smtClean="0">
                <a:latin typeface="Calibri" panose="020F0502020204030204" pitchFamily="34" charset="0"/>
                <a:hlinkClick r:id="rId6"/>
              </a:rPr>
              <a:t>www.ohiomarketmaker.com</a:t>
            </a:r>
            <a:r>
              <a:rPr lang="en-US" sz="1100" dirty="0" smtClean="0">
                <a:latin typeface="Calibri" panose="020F0502020204030204" pitchFamily="34" charset="0"/>
              </a:rPr>
              <a:t> </a:t>
            </a:r>
            <a:endParaRPr lang="en-US" sz="1100" dirty="0">
              <a:latin typeface="Calibri" panose="020F0502020204030204" pitchFamily="34" charset="0"/>
            </a:endParaRPr>
          </a:p>
          <a:p>
            <a:pPr marL="171450" indent="-171450">
              <a:buFont typeface="Wingdings" panose="05000000000000000000" pitchFamily="2" charset="2"/>
              <a:buChar char="q"/>
            </a:pPr>
            <a:r>
              <a:rPr lang="en-US" sz="1100" i="1" dirty="0">
                <a:latin typeface="Calibri" panose="020F0502020204030204" pitchFamily="34" charset="0"/>
              </a:rPr>
              <a:t>Finding farms in and around Ohio that sell directly to the public through local farmers' markets, CSA's, and on-farm sales, visit </a:t>
            </a:r>
            <a:r>
              <a:rPr lang="en-US" sz="1100" b="1" i="1" dirty="0">
                <a:latin typeface="Calibri" panose="020F0502020204030204" pitchFamily="34" charset="0"/>
              </a:rPr>
              <a:t>OEFFA’s Good Earth Guide</a:t>
            </a:r>
            <a:r>
              <a:rPr lang="en-US" sz="1100" i="1" dirty="0">
                <a:latin typeface="Calibri" panose="020F0502020204030204" pitchFamily="34" charset="0"/>
              </a:rPr>
              <a:t> http://www.oeffa.org/search-geg.php</a:t>
            </a:r>
          </a:p>
          <a:p>
            <a:pPr marL="171450" indent="-171450">
              <a:buFont typeface="Wingdings" panose="05000000000000000000" pitchFamily="2" charset="2"/>
              <a:buChar char="q"/>
            </a:pPr>
            <a:r>
              <a:rPr lang="en-US" sz="1100" b="1" i="1" dirty="0" err="1">
                <a:latin typeface="Calibri" panose="020F0502020204030204" pitchFamily="34" charset="0"/>
              </a:rPr>
              <a:t>GroundWorks</a:t>
            </a:r>
            <a:r>
              <a:rPr lang="en-US" sz="1100" b="1" i="1" dirty="0">
                <a:latin typeface="Calibri" panose="020F0502020204030204" pitchFamily="34" charset="0"/>
              </a:rPr>
              <a:t> Community </a:t>
            </a:r>
            <a:r>
              <a:rPr lang="en-US" sz="1100" i="1" dirty="0">
                <a:latin typeface="Calibri" panose="020F0502020204030204" pitchFamily="34" charset="0"/>
              </a:rPr>
              <a:t>URL: </a:t>
            </a:r>
            <a:r>
              <a:rPr lang="en-US" sz="1100" i="1" u="sng" dirty="0">
                <a:latin typeface="Calibri" panose="020F0502020204030204" pitchFamily="34" charset="0"/>
                <a:hlinkClick r:id="rId7"/>
              </a:rPr>
              <a:t>www.edweb.net/schoolgardens</a:t>
            </a:r>
            <a:endParaRPr lang="en-US" sz="1100" i="1" u="sng" dirty="0">
              <a:latin typeface="Calibri" panose="020F0502020204030204" pitchFamily="34" charset="0"/>
            </a:endParaRPr>
          </a:p>
          <a:p>
            <a:pPr marL="171450" indent="-171450">
              <a:buFont typeface="Wingdings" panose="05000000000000000000" pitchFamily="2" charset="2"/>
              <a:buChar char="q"/>
            </a:pPr>
            <a:r>
              <a:rPr lang="en-US" sz="1100" b="1" i="1" dirty="0">
                <a:latin typeface="Calibri" panose="020F0502020204030204" pitchFamily="34" charset="0"/>
              </a:rPr>
              <a:t>Ohio Proud </a:t>
            </a:r>
            <a:r>
              <a:rPr lang="en-US" sz="1100" i="1" dirty="0">
                <a:latin typeface="Calibri" panose="020F0502020204030204" pitchFamily="34" charset="0"/>
              </a:rPr>
              <a:t>is a resource for identifying local farms and food producers: </a:t>
            </a:r>
            <a:r>
              <a:rPr lang="en-US" sz="1100" i="1" dirty="0">
                <a:latin typeface="Calibri" panose="020F0502020204030204" pitchFamily="34" charset="0"/>
                <a:hlinkClick r:id="rId8"/>
              </a:rPr>
              <a:t>http://www.ohioproud.org/</a:t>
            </a:r>
            <a:endParaRPr lang="en-US" sz="1100" i="1" dirty="0">
              <a:latin typeface="Calibri" panose="020F0502020204030204" pitchFamily="34" charset="0"/>
            </a:endParaRPr>
          </a:p>
          <a:p>
            <a:pPr marL="171450" indent="-171450">
              <a:buFont typeface="Wingdings" panose="05000000000000000000" pitchFamily="2" charset="2"/>
              <a:buChar char="q"/>
            </a:pPr>
            <a:r>
              <a:rPr lang="en-US" sz="1100" b="1" i="1" dirty="0">
                <a:latin typeface="Calibri" panose="020F0502020204030204" pitchFamily="34" charset="0"/>
              </a:rPr>
              <a:t>National Farm to School Network </a:t>
            </a:r>
            <a:r>
              <a:rPr lang="en-US" sz="1100" dirty="0">
                <a:latin typeface="Calibri" panose="020F0502020204030204" pitchFamily="34" charset="0"/>
                <a:hlinkClick r:id="rId9"/>
              </a:rPr>
              <a:t>http://www.farmtoschool.org/about</a:t>
            </a:r>
            <a:endParaRPr lang="en-US" sz="1100" dirty="0">
              <a:latin typeface="Calibri" panose="020F0502020204030204" pitchFamily="34" charset="0"/>
            </a:endParaRPr>
          </a:p>
        </p:txBody>
      </p:sp>
      <p:sp>
        <p:nvSpPr>
          <p:cNvPr id="5" name="TextBox 4"/>
          <p:cNvSpPr txBox="1"/>
          <p:nvPr/>
        </p:nvSpPr>
        <p:spPr>
          <a:xfrm>
            <a:off x="345818" y="3779441"/>
            <a:ext cx="6847153" cy="1785104"/>
          </a:xfrm>
          <a:prstGeom prst="rect">
            <a:avLst/>
          </a:prstGeom>
          <a:noFill/>
          <a:ln w="12700">
            <a:solidFill>
              <a:schemeClr val="tx1"/>
            </a:solidFill>
          </a:ln>
        </p:spPr>
        <p:txBody>
          <a:bodyPr wrap="square" rtlCol="0">
            <a:spAutoFit/>
          </a:bodyPr>
          <a:lstStyle/>
          <a:p>
            <a:r>
              <a:rPr lang="en-US" sz="1400" b="1" dirty="0"/>
              <a:t>Calling all CACFP ACTIONEERS!</a:t>
            </a:r>
            <a:r>
              <a:rPr lang="en-US" sz="1200" dirty="0"/>
              <a:t/>
            </a:r>
            <a:br>
              <a:rPr lang="en-US" sz="1200" dirty="0"/>
            </a:br>
            <a:r>
              <a:rPr lang="en-US" sz="1200" dirty="0"/>
              <a:t>​</a:t>
            </a:r>
            <a:br>
              <a:rPr lang="en-US" sz="1200" dirty="0"/>
            </a:br>
            <a:r>
              <a:rPr lang="en-US" sz="1200" dirty="0"/>
              <a:t>Let’s celebrate the New CACFP Meal Pattern Implementation and take the </a:t>
            </a:r>
            <a:r>
              <a:rPr lang="en-US" sz="1200" dirty="0" smtClean="0"/>
              <a:t>CACFP take Action Challenge of the Month http</a:t>
            </a:r>
            <a:r>
              <a:rPr lang="en-US" sz="1200" dirty="0"/>
              <a:t>://</a:t>
            </a:r>
            <a:r>
              <a:rPr lang="en-US" sz="1200" dirty="0" smtClean="0"/>
              <a:t>www.cacfptakeactionchallenge.org/.Submit </a:t>
            </a:r>
            <a:r>
              <a:rPr lang="en-US" sz="1200" dirty="0"/>
              <a:t>your CACFP menus in the </a:t>
            </a:r>
            <a:r>
              <a:rPr lang="en-US" sz="1200" i="1" dirty="0"/>
              <a:t>ENTER YOUR CACFP MENUS Celebration</a:t>
            </a:r>
            <a:r>
              <a:rPr lang="en-US" sz="1200" dirty="0"/>
              <a:t>. </a:t>
            </a:r>
            <a:r>
              <a:rPr lang="en-US" sz="1200" dirty="0" smtClean="0"/>
              <a:t> Get </a:t>
            </a:r>
            <a:r>
              <a:rPr lang="en-US" sz="1200" dirty="0"/>
              <a:t>your CACFP Child Care business or CACFP Sponsor Organization featured in the </a:t>
            </a:r>
            <a:r>
              <a:rPr lang="en-US" sz="1200" u="sng" dirty="0">
                <a:hlinkClick r:id="rId10"/>
              </a:rPr>
              <a:t>CACFP Meal Pattern Implementation Library</a:t>
            </a:r>
            <a:r>
              <a:rPr lang="en-US" sz="1200" dirty="0"/>
              <a:t>. </a:t>
            </a:r>
            <a:r>
              <a:rPr lang="en-US" sz="1200" dirty="0">
                <a:hlinkClick r:id="rId10"/>
              </a:rPr>
              <a:t>http://</a:t>
            </a:r>
            <a:r>
              <a:rPr lang="en-US" sz="1200" dirty="0" smtClean="0">
                <a:hlinkClick r:id="rId10"/>
              </a:rPr>
              <a:t>ccfprtconference.weebly.com/cacfp-meal-pattern-implementation-library.html</a:t>
            </a:r>
            <a:endParaRPr lang="en-US" sz="1200" dirty="0" smtClean="0"/>
          </a:p>
          <a:p>
            <a:r>
              <a:rPr lang="en-US" sz="1200" dirty="0" smtClean="0"/>
              <a:t>Enter </a:t>
            </a:r>
            <a:r>
              <a:rPr lang="en-US" sz="1200" dirty="0"/>
              <a:t>Your CACFP Menus for a chance to win a $100 gift card or donate to your favorite Non Profit! Email them </a:t>
            </a:r>
            <a:r>
              <a:rPr lang="en-US" sz="1200" u="sng" dirty="0"/>
              <a:t>to </a:t>
            </a:r>
            <a:r>
              <a:rPr lang="en-US" sz="1200" u="sng" dirty="0" smtClean="0"/>
              <a:t>ccfprtconference@gmail.com.</a:t>
            </a:r>
            <a:endParaRPr lang="en-US" sz="1200" dirty="0"/>
          </a:p>
        </p:txBody>
      </p:sp>
      <p:graphicFrame>
        <p:nvGraphicFramePr>
          <p:cNvPr id="9" name="Table 8"/>
          <p:cNvGraphicFramePr>
            <a:graphicFrameLocks noGrp="1"/>
          </p:cNvGraphicFramePr>
          <p:nvPr>
            <p:extLst>
              <p:ext uri="{D42A27DB-BD31-4B8C-83A1-F6EECF244321}">
                <p14:modId xmlns:p14="http://schemas.microsoft.com/office/powerpoint/2010/main" val="3883107975"/>
              </p:ext>
            </p:extLst>
          </p:nvPr>
        </p:nvGraphicFramePr>
        <p:xfrm>
          <a:off x="345818" y="5653668"/>
          <a:ext cx="6975711" cy="1664134"/>
        </p:xfrm>
        <a:graphic>
          <a:graphicData uri="http://schemas.openxmlformats.org/drawingml/2006/table">
            <a:tbl>
              <a:tblPr firstRow="1" firstCol="1" bandRow="1">
                <a:tableStyleId>{5C22544A-7EE6-4342-B048-85BDC9FD1C3A}</a:tableStyleId>
              </a:tblPr>
              <a:tblGrid>
                <a:gridCol w="6975711">
                  <a:extLst>
                    <a:ext uri="{9D8B030D-6E8A-4147-A177-3AD203B41FA5}">
                      <a16:colId xmlns:a16="http://schemas.microsoft.com/office/drawing/2014/main" val="210380620"/>
                    </a:ext>
                  </a:extLst>
                </a:gridCol>
              </a:tblGrid>
              <a:tr h="1664134">
                <a:tc>
                  <a:txBody>
                    <a:bodyPr/>
                    <a:lstStyle/>
                    <a:p>
                      <a:r>
                        <a:rPr lang="en-US" sz="1400" b="1" dirty="0" smtClean="0">
                          <a:solidFill>
                            <a:schemeClr val="lt1"/>
                          </a:solidFill>
                          <a:effectLst/>
                          <a:latin typeface="+mn-lt"/>
                          <a:ea typeface="+mn-ea"/>
                          <a:cs typeface="+mn-cs"/>
                        </a:rPr>
                        <a:t>Ohio School Garden Conference</a:t>
                      </a:r>
                    </a:p>
                    <a:p>
                      <a:r>
                        <a:rPr lang="en-US" sz="1200" b="1" i="1" dirty="0" smtClean="0">
                          <a:solidFill>
                            <a:schemeClr val="lt1"/>
                          </a:solidFill>
                          <a:effectLst/>
                          <a:latin typeface="+mn-lt"/>
                          <a:ea typeface="+mn-ea"/>
                          <a:cs typeface="+mn-cs"/>
                        </a:rPr>
                        <a:t>October 13 // Columbus, OH</a:t>
                      </a:r>
                      <a:endParaRPr lang="en-US" sz="1200" b="1" dirty="0" smtClean="0">
                        <a:solidFill>
                          <a:schemeClr val="lt1"/>
                        </a:solidFill>
                        <a:effectLst/>
                        <a:latin typeface="+mn-lt"/>
                        <a:ea typeface="+mn-ea"/>
                        <a:cs typeface="+mn-cs"/>
                      </a:endParaRPr>
                    </a:p>
                    <a:p>
                      <a:r>
                        <a:rPr lang="en-US" sz="1200" b="1" dirty="0" smtClean="0">
                          <a:solidFill>
                            <a:schemeClr val="lt1"/>
                          </a:solidFill>
                          <a:effectLst/>
                          <a:latin typeface="+mn-lt"/>
                          <a:ea typeface="+mn-ea"/>
                          <a:cs typeface="+mn-cs"/>
                        </a:rPr>
                        <a:t>Educators, after-school personnel and interested public are invited to attend the Ohio School Garden Conference. Planned discussions include garden-based nutrition education, after-school gardening, hands-on activities and more. To register:</a:t>
                      </a:r>
                    </a:p>
                    <a:p>
                      <a:r>
                        <a:rPr lang="en-US" sz="1200" dirty="0" smtClean="0">
                          <a:hlinkClick r:id="rId11"/>
                        </a:rPr>
                        <a:t>go.osu.edu/sgc2017</a:t>
                      </a:r>
                      <a:r>
                        <a:rPr lang="en-US" sz="1200" dirty="0" smtClean="0"/>
                        <a:t>.</a:t>
                      </a:r>
                      <a:endParaRPr lang="en-US" sz="1200" b="0" dirty="0">
                        <a:effectLst/>
                        <a:latin typeface="+mn-lt"/>
                        <a:ea typeface="Calibri" panose="020F0502020204030204" pitchFamily="34" charset="0"/>
                      </a:endParaRPr>
                    </a:p>
                  </a:txBody>
                  <a:tcPr marL="9525" marR="9525" marT="9525" marB="9525" anchor="ctr">
                    <a:solidFill>
                      <a:srgbClr val="00B050"/>
                    </a:solidFill>
                  </a:tcPr>
                </a:tc>
                <a:extLst>
                  <a:ext uri="{0D108BD9-81ED-4DB2-BD59-A6C34878D82A}">
                    <a16:rowId xmlns:a16="http://schemas.microsoft.com/office/drawing/2014/main" val="1672231000"/>
                  </a:ext>
                </a:extLst>
              </a:tr>
            </a:tbl>
          </a:graphicData>
        </a:graphic>
      </p:graphicFrame>
      <p:pic>
        <p:nvPicPr>
          <p:cNvPr id="16" name="Picture 15"/>
          <p:cNvPicPr>
            <a:picLocks noChangeAspect="1"/>
          </p:cNvPicPr>
          <p:nvPr/>
        </p:nvPicPr>
        <p:blipFill>
          <a:blip r:embed="rId12"/>
          <a:stretch>
            <a:fillRect/>
          </a:stretch>
        </p:blipFill>
        <p:spPr>
          <a:xfrm>
            <a:off x="4648200" y="7502163"/>
            <a:ext cx="2885518" cy="1844057"/>
          </a:xfrm>
          <a:prstGeom prst="rect">
            <a:avLst/>
          </a:prstGeom>
        </p:spPr>
      </p:pic>
      <p:sp>
        <p:nvSpPr>
          <p:cNvPr id="2" name="TextBox 1"/>
          <p:cNvSpPr txBox="1"/>
          <p:nvPr/>
        </p:nvSpPr>
        <p:spPr>
          <a:xfrm>
            <a:off x="271655" y="862369"/>
            <a:ext cx="6918284" cy="2554545"/>
          </a:xfrm>
          <a:prstGeom prst="rect">
            <a:avLst/>
          </a:prstGeom>
          <a:noFill/>
        </p:spPr>
        <p:txBody>
          <a:bodyPr wrap="square" rtlCol="0">
            <a:spAutoFit/>
          </a:bodyPr>
          <a:lstStyle/>
          <a:p>
            <a:r>
              <a:rPr lang="en-US" sz="1400" b="1" dirty="0"/>
              <a:t>NFSN Farm to Early Care and Education Quarterly Webinar:</a:t>
            </a:r>
            <a:endParaRPr lang="en-US" sz="1400" dirty="0"/>
          </a:p>
          <a:p>
            <a:r>
              <a:rPr lang="en-US" sz="1400" b="1" dirty="0"/>
              <a:t>Farm to Early Care and Education and Head Start – A Natural Alignment</a:t>
            </a:r>
            <a:endParaRPr lang="en-US" sz="1400" dirty="0"/>
          </a:p>
          <a:p>
            <a:r>
              <a:rPr lang="en-US" sz="1200" dirty="0"/>
              <a:t> </a:t>
            </a:r>
          </a:p>
          <a:p>
            <a:r>
              <a:rPr lang="en-US" sz="1200" i="1" dirty="0"/>
              <a:t>Tuesday, October 10, 3-4 PM ET</a:t>
            </a:r>
            <a:endParaRPr lang="en-US" sz="1200" dirty="0"/>
          </a:p>
          <a:p>
            <a:r>
              <a:rPr lang="en-US" sz="1200" dirty="0" smtClean="0"/>
              <a:t>Head </a:t>
            </a:r>
            <a:r>
              <a:rPr lang="en-US" sz="1200" dirty="0"/>
              <a:t>Start offers vital, high quality early care and education (ECE) opportunities to low-income families across the country. Farm to ECE offers benefits that support the goals and priorities of the ECE community, with a particularly strong alignment with Head Start priority areas, including an emphasis on experiential learning opportunities, parent and community engagement, and life-long health and wellness for children, families and caregivers. Join this webinar to learn about the exciting new resource from NFSN, “Growing Head Start Success with Farm to Early Care and Education,” which aligns Head Start Program Performance Standards and the Early Learning Outcomes Framework with farm to ECE </a:t>
            </a:r>
            <a:r>
              <a:rPr lang="en-US" sz="1200" dirty="0" smtClean="0"/>
              <a:t>opportunities.</a:t>
            </a:r>
            <a:r>
              <a:rPr lang="en-US" sz="1200" dirty="0"/>
              <a:t> </a:t>
            </a:r>
            <a:r>
              <a:rPr lang="en-US" sz="1200" dirty="0" smtClean="0"/>
              <a:t>To register: </a:t>
            </a:r>
            <a:r>
              <a:rPr lang="en-US" sz="1200" dirty="0"/>
              <a:t>https://register.gotowebinar.com/register/6849804993390528257  </a:t>
            </a:r>
          </a:p>
        </p:txBody>
      </p:sp>
    </p:spTree>
    <p:extLst>
      <p:ext uri="{BB962C8B-B14F-4D97-AF65-F5344CB8AC3E}">
        <p14:creationId xmlns:p14="http://schemas.microsoft.com/office/powerpoint/2010/main" val="2198942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4141093" y="9332630"/>
            <a:ext cx="3268135" cy="200055"/>
          </a:xfrm>
          <a:prstGeom prst="rect">
            <a:avLst/>
          </a:prstGeom>
        </p:spPr>
        <p:txBody>
          <a:bodyPr vert="horz" wrap="square" lIns="0" tIns="0" rIns="0" bIns="0" rtlCol="0">
            <a:spAutoFit/>
          </a:bodyPr>
          <a:lstStyle/>
          <a:p>
            <a:pPr marL="12700">
              <a:lnSpc>
                <a:spcPct val="100000"/>
              </a:lnSpc>
            </a:pPr>
            <a:r>
              <a:rPr sz="650" spc="15" dirty="0">
                <a:latin typeface="Arial"/>
                <a:cs typeface="Arial"/>
              </a:rPr>
              <a:t>C</a:t>
            </a:r>
            <a:r>
              <a:rPr sz="650" spc="-5" dirty="0">
                <a:latin typeface="Arial"/>
                <a:cs typeface="Arial"/>
              </a:rPr>
              <a:t>F</a:t>
            </a:r>
            <a:r>
              <a:rPr sz="650" spc="20" dirty="0">
                <a:latin typeface="Arial"/>
                <a:cs typeface="Arial"/>
              </a:rPr>
              <a:t>A</a:t>
            </a:r>
            <a:r>
              <a:rPr sz="650" spc="15" dirty="0">
                <a:latin typeface="Arial"/>
                <a:cs typeface="Arial"/>
              </a:rPr>
              <a:t>E</a:t>
            </a:r>
            <a:r>
              <a:rPr sz="650" dirty="0">
                <a:latin typeface="Arial"/>
                <a:cs typeface="Arial"/>
              </a:rPr>
              <a:t>S </a:t>
            </a:r>
            <a:r>
              <a:rPr sz="650" spc="15" dirty="0">
                <a:latin typeface="Arial"/>
                <a:cs typeface="Arial"/>
              </a:rPr>
              <a:t>p</a:t>
            </a:r>
            <a:r>
              <a:rPr sz="650" spc="10" dirty="0">
                <a:latin typeface="Arial"/>
                <a:cs typeface="Arial"/>
              </a:rPr>
              <a:t>r</a:t>
            </a:r>
            <a:r>
              <a:rPr sz="650" spc="5" dirty="0">
                <a:latin typeface="Arial"/>
                <a:cs typeface="Arial"/>
              </a:rPr>
              <a:t>o</a:t>
            </a:r>
            <a:r>
              <a:rPr sz="650" spc="20" dirty="0">
                <a:latin typeface="Arial"/>
                <a:cs typeface="Arial"/>
              </a:rPr>
              <a:t>v</a:t>
            </a:r>
            <a:r>
              <a:rPr sz="650" spc="10" dirty="0">
                <a:latin typeface="Arial"/>
                <a:cs typeface="Arial"/>
              </a:rPr>
              <a:t>i</a:t>
            </a:r>
            <a:r>
              <a:rPr sz="650" spc="15" dirty="0">
                <a:latin typeface="Arial"/>
                <a:cs typeface="Arial"/>
              </a:rPr>
              <a:t>d</a:t>
            </a:r>
            <a:r>
              <a:rPr sz="650" spc="10" dirty="0">
                <a:latin typeface="Arial"/>
                <a:cs typeface="Arial"/>
              </a:rPr>
              <a:t>e</a:t>
            </a:r>
            <a:r>
              <a:rPr sz="650" dirty="0">
                <a:latin typeface="Arial"/>
                <a:cs typeface="Arial"/>
              </a:rPr>
              <a:t>s </a:t>
            </a:r>
            <a:r>
              <a:rPr sz="650" spc="5" dirty="0">
                <a:latin typeface="Arial"/>
                <a:cs typeface="Arial"/>
              </a:rPr>
              <a:t>r</a:t>
            </a:r>
            <a:r>
              <a:rPr sz="650" spc="10" dirty="0">
                <a:latin typeface="Arial"/>
                <a:cs typeface="Arial"/>
              </a:rPr>
              <a:t>esea</a:t>
            </a:r>
            <a:r>
              <a:rPr sz="650" spc="5" dirty="0">
                <a:latin typeface="Arial"/>
                <a:cs typeface="Arial"/>
              </a:rPr>
              <a:t>r</a:t>
            </a:r>
            <a:r>
              <a:rPr sz="650" spc="10" dirty="0">
                <a:latin typeface="Arial"/>
                <a:cs typeface="Arial"/>
              </a:rPr>
              <a:t>c</a:t>
            </a:r>
            <a:r>
              <a:rPr sz="650" dirty="0">
                <a:latin typeface="Arial"/>
                <a:cs typeface="Arial"/>
              </a:rPr>
              <a:t>h </a:t>
            </a:r>
            <a:r>
              <a:rPr sz="650" spc="10" dirty="0">
                <a:latin typeface="Arial"/>
                <a:cs typeface="Arial"/>
              </a:rPr>
              <a:t>a</a:t>
            </a:r>
            <a:r>
              <a:rPr sz="650" spc="15" dirty="0">
                <a:latin typeface="Arial"/>
                <a:cs typeface="Arial"/>
              </a:rPr>
              <a:t>n</a:t>
            </a:r>
            <a:r>
              <a:rPr sz="650" dirty="0">
                <a:latin typeface="Arial"/>
                <a:cs typeface="Arial"/>
              </a:rPr>
              <a:t>d </a:t>
            </a:r>
            <a:r>
              <a:rPr sz="650" spc="5" dirty="0">
                <a:latin typeface="Arial"/>
                <a:cs typeface="Arial"/>
              </a:rPr>
              <a:t>r</a:t>
            </a:r>
            <a:r>
              <a:rPr sz="650" spc="15" dirty="0">
                <a:latin typeface="Arial"/>
                <a:cs typeface="Arial"/>
              </a:rPr>
              <a:t>e</a:t>
            </a:r>
            <a:r>
              <a:rPr sz="650" spc="10" dirty="0">
                <a:latin typeface="Arial"/>
                <a:cs typeface="Arial"/>
              </a:rPr>
              <a:t>l</a:t>
            </a:r>
            <a:r>
              <a:rPr sz="650" spc="15" dirty="0">
                <a:latin typeface="Arial"/>
                <a:cs typeface="Arial"/>
              </a:rPr>
              <a:t>a</a:t>
            </a:r>
            <a:r>
              <a:rPr sz="650" spc="5" dirty="0">
                <a:latin typeface="Arial"/>
                <a:cs typeface="Arial"/>
              </a:rPr>
              <a:t>t</a:t>
            </a:r>
            <a:r>
              <a:rPr sz="650" spc="15" dirty="0">
                <a:latin typeface="Arial"/>
                <a:cs typeface="Arial"/>
              </a:rPr>
              <a:t>e</a:t>
            </a:r>
            <a:r>
              <a:rPr sz="650" dirty="0">
                <a:latin typeface="Arial"/>
                <a:cs typeface="Arial"/>
              </a:rPr>
              <a:t>d </a:t>
            </a:r>
            <a:r>
              <a:rPr sz="650" spc="15" dirty="0">
                <a:latin typeface="Arial"/>
                <a:cs typeface="Arial"/>
              </a:rPr>
              <a:t>e</a:t>
            </a:r>
            <a:r>
              <a:rPr sz="650" spc="10" dirty="0">
                <a:latin typeface="Arial"/>
                <a:cs typeface="Arial"/>
              </a:rPr>
              <a:t>d</a:t>
            </a:r>
            <a:r>
              <a:rPr sz="650" spc="15" dirty="0">
                <a:latin typeface="Arial"/>
                <a:cs typeface="Arial"/>
              </a:rPr>
              <a:t>ucat</a:t>
            </a:r>
            <a:r>
              <a:rPr sz="650" spc="10" dirty="0">
                <a:latin typeface="Arial"/>
                <a:cs typeface="Arial"/>
              </a:rPr>
              <a:t>i</a:t>
            </a:r>
            <a:r>
              <a:rPr sz="650" spc="15" dirty="0">
                <a:latin typeface="Arial"/>
                <a:cs typeface="Arial"/>
              </a:rPr>
              <a:t>o</a:t>
            </a:r>
            <a:r>
              <a:rPr sz="650" spc="10" dirty="0">
                <a:latin typeface="Arial"/>
                <a:cs typeface="Arial"/>
              </a:rPr>
              <a:t>na</a:t>
            </a:r>
            <a:r>
              <a:rPr sz="650" dirty="0">
                <a:latin typeface="Arial"/>
                <a:cs typeface="Arial"/>
              </a:rPr>
              <a:t>l </a:t>
            </a:r>
            <a:r>
              <a:rPr sz="650" spc="15" dirty="0">
                <a:latin typeface="Arial"/>
                <a:cs typeface="Arial"/>
              </a:rPr>
              <a:t>p</a:t>
            </a:r>
            <a:r>
              <a:rPr sz="650" spc="10" dirty="0">
                <a:latin typeface="Arial"/>
                <a:cs typeface="Arial"/>
              </a:rPr>
              <a:t>r</a:t>
            </a:r>
            <a:r>
              <a:rPr sz="650" spc="15" dirty="0">
                <a:latin typeface="Arial"/>
                <a:cs typeface="Arial"/>
              </a:rPr>
              <a:t>o</a:t>
            </a:r>
            <a:r>
              <a:rPr sz="650" spc="10" dirty="0">
                <a:latin typeface="Arial"/>
                <a:cs typeface="Arial"/>
              </a:rPr>
              <a:t>g</a:t>
            </a:r>
            <a:r>
              <a:rPr sz="650" spc="15" dirty="0">
                <a:latin typeface="Arial"/>
                <a:cs typeface="Arial"/>
              </a:rPr>
              <a:t>r</a:t>
            </a:r>
            <a:r>
              <a:rPr sz="650" spc="10" dirty="0">
                <a:latin typeface="Arial"/>
                <a:cs typeface="Arial"/>
              </a:rPr>
              <a:t>a</a:t>
            </a:r>
            <a:r>
              <a:rPr sz="650" spc="15" dirty="0">
                <a:latin typeface="Arial"/>
                <a:cs typeface="Arial"/>
              </a:rPr>
              <a:t>m</a:t>
            </a:r>
            <a:r>
              <a:rPr sz="650" dirty="0">
                <a:latin typeface="Arial"/>
                <a:cs typeface="Arial"/>
              </a:rPr>
              <a:t>s </a:t>
            </a:r>
            <a:r>
              <a:rPr sz="650" spc="5" dirty="0">
                <a:latin typeface="Arial"/>
                <a:cs typeface="Arial"/>
              </a:rPr>
              <a:t>t</a:t>
            </a:r>
            <a:r>
              <a:rPr sz="650" dirty="0">
                <a:latin typeface="Arial"/>
                <a:cs typeface="Arial"/>
              </a:rPr>
              <a:t>o </a:t>
            </a:r>
            <a:r>
              <a:rPr sz="650" spc="10" dirty="0">
                <a:latin typeface="Arial"/>
                <a:cs typeface="Arial"/>
              </a:rPr>
              <a:t>clie</a:t>
            </a:r>
            <a:r>
              <a:rPr sz="650" spc="15" dirty="0">
                <a:latin typeface="Arial"/>
                <a:cs typeface="Arial"/>
              </a:rPr>
              <a:t>n</a:t>
            </a:r>
            <a:r>
              <a:rPr sz="650" spc="5" dirty="0">
                <a:latin typeface="Arial"/>
                <a:cs typeface="Arial"/>
              </a:rPr>
              <a:t>t</a:t>
            </a:r>
            <a:r>
              <a:rPr sz="650" spc="15" dirty="0">
                <a:latin typeface="Arial"/>
                <a:cs typeface="Arial"/>
              </a:rPr>
              <a:t>el</a:t>
            </a:r>
            <a:r>
              <a:rPr sz="650" dirty="0">
                <a:latin typeface="Arial"/>
                <a:cs typeface="Arial"/>
              </a:rPr>
              <a:t>e </a:t>
            </a:r>
            <a:r>
              <a:rPr sz="650" spc="15" dirty="0">
                <a:latin typeface="Arial"/>
                <a:cs typeface="Arial"/>
              </a:rPr>
              <a:t>o</a:t>
            </a:r>
            <a:r>
              <a:rPr sz="650" dirty="0">
                <a:latin typeface="Arial"/>
                <a:cs typeface="Arial"/>
              </a:rPr>
              <a:t>n a </a:t>
            </a:r>
            <a:r>
              <a:rPr sz="650" spc="10" dirty="0">
                <a:latin typeface="Arial"/>
                <a:cs typeface="Arial"/>
              </a:rPr>
              <a:t>n</a:t>
            </a:r>
            <a:r>
              <a:rPr sz="650" spc="15" dirty="0">
                <a:latin typeface="Arial"/>
                <a:cs typeface="Arial"/>
              </a:rPr>
              <a:t>ondi</a:t>
            </a:r>
            <a:r>
              <a:rPr sz="650" spc="10" dirty="0">
                <a:latin typeface="Arial"/>
                <a:cs typeface="Arial"/>
              </a:rPr>
              <a:t>sc</a:t>
            </a:r>
            <a:r>
              <a:rPr sz="650" spc="15" dirty="0">
                <a:latin typeface="Arial"/>
                <a:cs typeface="Arial"/>
              </a:rPr>
              <a:t>r</a:t>
            </a:r>
            <a:r>
              <a:rPr sz="650" spc="10" dirty="0">
                <a:latin typeface="Arial"/>
                <a:cs typeface="Arial"/>
              </a:rPr>
              <a:t>i</a:t>
            </a:r>
            <a:r>
              <a:rPr sz="650" spc="15" dirty="0">
                <a:latin typeface="Arial"/>
                <a:cs typeface="Arial"/>
              </a:rPr>
              <a:t>m</a:t>
            </a:r>
            <a:r>
              <a:rPr sz="650" spc="10" dirty="0">
                <a:latin typeface="Arial"/>
                <a:cs typeface="Arial"/>
              </a:rPr>
              <a:t>in</a:t>
            </a:r>
            <a:r>
              <a:rPr sz="650" spc="15" dirty="0">
                <a:latin typeface="Arial"/>
                <a:cs typeface="Arial"/>
              </a:rPr>
              <a:t>a</a:t>
            </a:r>
            <a:r>
              <a:rPr sz="650" spc="5" dirty="0">
                <a:latin typeface="Arial"/>
                <a:cs typeface="Arial"/>
              </a:rPr>
              <a:t>t</a:t>
            </a:r>
            <a:r>
              <a:rPr sz="650" spc="15" dirty="0">
                <a:latin typeface="Arial"/>
                <a:cs typeface="Arial"/>
              </a:rPr>
              <a:t>o</a:t>
            </a:r>
            <a:r>
              <a:rPr sz="650" spc="35" dirty="0">
                <a:latin typeface="Arial"/>
                <a:cs typeface="Arial"/>
              </a:rPr>
              <a:t>r</a:t>
            </a:r>
            <a:r>
              <a:rPr sz="650" dirty="0">
                <a:latin typeface="Arial"/>
                <a:cs typeface="Arial"/>
              </a:rPr>
              <a:t>y </a:t>
            </a:r>
            <a:r>
              <a:rPr sz="650" spc="10" dirty="0">
                <a:latin typeface="Arial"/>
                <a:cs typeface="Arial"/>
              </a:rPr>
              <a:t>b</a:t>
            </a:r>
            <a:r>
              <a:rPr sz="650" spc="15" dirty="0">
                <a:latin typeface="Arial"/>
                <a:cs typeface="Arial"/>
              </a:rPr>
              <a:t>a</a:t>
            </a:r>
            <a:r>
              <a:rPr sz="650" spc="10" dirty="0">
                <a:latin typeface="Arial"/>
                <a:cs typeface="Arial"/>
              </a:rPr>
              <a:t>s</a:t>
            </a:r>
            <a:r>
              <a:rPr sz="650" spc="15" dirty="0">
                <a:latin typeface="Arial"/>
                <a:cs typeface="Arial"/>
              </a:rPr>
              <a:t>is</a:t>
            </a:r>
            <a:r>
              <a:rPr sz="650" dirty="0">
                <a:latin typeface="Arial"/>
                <a:cs typeface="Arial"/>
              </a:rPr>
              <a:t>. </a:t>
            </a:r>
            <a:r>
              <a:rPr sz="650" spc="15" dirty="0">
                <a:latin typeface="Arial"/>
                <a:cs typeface="Arial"/>
              </a:rPr>
              <a:t>Fo</a:t>
            </a:r>
            <a:r>
              <a:rPr sz="650" dirty="0">
                <a:latin typeface="Arial"/>
                <a:cs typeface="Arial"/>
              </a:rPr>
              <a:t>r </a:t>
            </a:r>
            <a:r>
              <a:rPr sz="650" spc="15" dirty="0">
                <a:latin typeface="Arial"/>
                <a:cs typeface="Arial"/>
              </a:rPr>
              <a:t>mo</a:t>
            </a:r>
            <a:r>
              <a:rPr sz="650" spc="5" dirty="0">
                <a:latin typeface="Arial"/>
                <a:cs typeface="Arial"/>
              </a:rPr>
              <a:t>r</a:t>
            </a:r>
            <a:r>
              <a:rPr sz="650" dirty="0">
                <a:latin typeface="Arial"/>
                <a:cs typeface="Arial"/>
              </a:rPr>
              <a:t>e </a:t>
            </a:r>
            <a:r>
              <a:rPr sz="650" spc="10" dirty="0">
                <a:latin typeface="Arial"/>
                <a:cs typeface="Arial"/>
              </a:rPr>
              <a:t>inf</a:t>
            </a:r>
            <a:r>
              <a:rPr sz="650" spc="15" dirty="0">
                <a:latin typeface="Arial"/>
                <a:cs typeface="Arial"/>
              </a:rPr>
              <a:t>or</a:t>
            </a:r>
            <a:r>
              <a:rPr sz="650" spc="10" dirty="0">
                <a:latin typeface="Arial"/>
                <a:cs typeface="Arial"/>
              </a:rPr>
              <a:t>m</a:t>
            </a:r>
            <a:r>
              <a:rPr sz="650" spc="15" dirty="0">
                <a:latin typeface="Arial"/>
                <a:cs typeface="Arial"/>
              </a:rPr>
              <a:t>at</a:t>
            </a:r>
            <a:r>
              <a:rPr sz="650" spc="10" dirty="0">
                <a:latin typeface="Arial"/>
                <a:cs typeface="Arial"/>
              </a:rPr>
              <a:t>i</a:t>
            </a:r>
            <a:r>
              <a:rPr sz="650" spc="15" dirty="0">
                <a:latin typeface="Arial"/>
                <a:cs typeface="Arial"/>
              </a:rPr>
              <a:t>o</a:t>
            </a:r>
            <a:r>
              <a:rPr sz="650" spc="5" dirty="0">
                <a:latin typeface="Arial"/>
                <a:cs typeface="Arial"/>
              </a:rPr>
              <a:t>n</a:t>
            </a:r>
            <a:r>
              <a:rPr sz="650" dirty="0">
                <a:latin typeface="Arial"/>
                <a:cs typeface="Arial"/>
              </a:rPr>
              <a:t>: </a:t>
            </a:r>
            <a:r>
              <a:rPr sz="650" b="1" spc="10" dirty="0" smtClean="0">
                <a:latin typeface="Arial"/>
                <a:cs typeface="Arial"/>
                <a:hlinkClick r:id="rId3"/>
              </a:rPr>
              <a:t>g</a:t>
            </a:r>
            <a:r>
              <a:rPr sz="650" b="1" spc="5" dirty="0" smtClean="0">
                <a:latin typeface="Arial"/>
                <a:cs typeface="Arial"/>
                <a:hlinkClick r:id="rId3"/>
              </a:rPr>
              <a:t>o</a:t>
            </a:r>
            <a:r>
              <a:rPr sz="650" b="1" dirty="0" smtClean="0">
                <a:latin typeface="Arial"/>
                <a:cs typeface="Arial"/>
                <a:hlinkClick r:id="rId3"/>
              </a:rPr>
              <a:t>.</a:t>
            </a:r>
            <a:r>
              <a:rPr sz="650" b="1" spc="10" dirty="0" smtClean="0">
                <a:latin typeface="Arial"/>
                <a:cs typeface="Arial"/>
                <a:hlinkClick r:id="rId3"/>
              </a:rPr>
              <a:t>osu</a:t>
            </a:r>
            <a:r>
              <a:rPr sz="650" b="1" dirty="0" smtClean="0">
                <a:latin typeface="Arial"/>
                <a:cs typeface="Arial"/>
                <a:hlinkClick r:id="rId3"/>
              </a:rPr>
              <a:t>.</a:t>
            </a:r>
            <a:r>
              <a:rPr sz="650" b="1" spc="10" dirty="0" smtClean="0">
                <a:latin typeface="Arial"/>
                <a:cs typeface="Arial"/>
                <a:hlinkClick r:id="rId3"/>
              </a:rPr>
              <a:t>edu</a:t>
            </a:r>
            <a:r>
              <a:rPr sz="650" b="1" spc="-15" dirty="0">
                <a:latin typeface="Arial"/>
                <a:cs typeface="Arial"/>
                <a:hlinkClick r:id="rId3"/>
              </a:rPr>
              <a:t>/</a:t>
            </a:r>
            <a:r>
              <a:rPr sz="650" b="1" spc="20" dirty="0">
                <a:latin typeface="Arial"/>
                <a:cs typeface="Arial"/>
                <a:hlinkClick r:id="rId3"/>
              </a:rPr>
              <a:t>c</a:t>
            </a:r>
            <a:r>
              <a:rPr sz="650" b="1" spc="10" dirty="0">
                <a:latin typeface="Arial"/>
                <a:cs typeface="Arial"/>
                <a:hlinkClick r:id="rId3"/>
              </a:rPr>
              <a:t>faesd</a:t>
            </a:r>
            <a:r>
              <a:rPr sz="650" b="1" spc="15" dirty="0">
                <a:latin typeface="Arial"/>
                <a:cs typeface="Arial"/>
                <a:hlinkClick r:id="rId3"/>
              </a:rPr>
              <a:t>i</a:t>
            </a:r>
            <a:r>
              <a:rPr sz="650" b="1" dirty="0">
                <a:latin typeface="Arial"/>
                <a:cs typeface="Arial"/>
                <a:hlinkClick r:id="rId3"/>
              </a:rPr>
              <a:t>v</a:t>
            </a:r>
            <a:r>
              <a:rPr sz="650" b="1" spc="10" dirty="0">
                <a:latin typeface="Arial"/>
                <a:cs typeface="Arial"/>
                <a:hlinkClick r:id="rId3"/>
              </a:rPr>
              <a:t>e</a:t>
            </a:r>
            <a:r>
              <a:rPr sz="650" b="1" spc="15" dirty="0">
                <a:latin typeface="Arial"/>
                <a:cs typeface="Arial"/>
                <a:hlinkClick r:id="rId3"/>
              </a:rPr>
              <a:t>r</a:t>
            </a:r>
            <a:r>
              <a:rPr sz="650" b="1" spc="10" dirty="0">
                <a:latin typeface="Arial"/>
                <a:cs typeface="Arial"/>
                <a:hlinkClick r:id="rId3"/>
              </a:rPr>
              <a:t>si</a:t>
            </a:r>
            <a:r>
              <a:rPr sz="650" b="1" spc="25" dirty="0">
                <a:latin typeface="Arial"/>
                <a:cs typeface="Arial"/>
                <a:hlinkClick r:id="rId3"/>
              </a:rPr>
              <a:t>t</a:t>
            </a:r>
            <a:r>
              <a:rPr sz="650" b="1" spc="-15" dirty="0">
                <a:latin typeface="Arial"/>
                <a:cs typeface="Arial"/>
                <a:hlinkClick r:id="rId3"/>
              </a:rPr>
              <a:t>y</a:t>
            </a:r>
            <a:r>
              <a:rPr sz="650" dirty="0">
                <a:latin typeface="Arial"/>
                <a:cs typeface="Arial"/>
                <a:hlinkClick r:id="rId3"/>
              </a:rPr>
              <a:t>.</a:t>
            </a:r>
            <a:endParaRPr sz="650" dirty="0">
              <a:latin typeface="Arial"/>
              <a:cs typeface="Arial"/>
            </a:endParaRPr>
          </a:p>
        </p:txBody>
      </p:sp>
      <p:sp>
        <p:nvSpPr>
          <p:cNvPr id="7" name="object 7"/>
          <p:cNvSpPr txBox="1"/>
          <p:nvPr/>
        </p:nvSpPr>
        <p:spPr>
          <a:xfrm>
            <a:off x="5944953" y="440382"/>
            <a:ext cx="1491456" cy="2746906"/>
          </a:xfrm>
          <a:prstGeom prst="rect">
            <a:avLst/>
          </a:prstGeom>
        </p:spPr>
        <p:txBody>
          <a:bodyPr vert="horz" wrap="square" lIns="0" tIns="0" rIns="0" bIns="0" rtlCol="0">
            <a:spAutoFit/>
          </a:bodyPr>
          <a:lstStyle/>
          <a:p>
            <a:pPr marL="12700"/>
            <a:r>
              <a:rPr lang="en-US" sz="1050" b="1" spc="10" dirty="0" smtClean="0">
                <a:latin typeface="Arial"/>
                <a:cs typeface="Arial"/>
              </a:rPr>
              <a:t>Ohio Farm to School Newsletter</a:t>
            </a:r>
          </a:p>
          <a:p>
            <a:pPr marL="12700"/>
            <a:endParaRPr lang="en-US" sz="1050" dirty="0" smtClean="0">
              <a:latin typeface="Arial"/>
              <a:cs typeface="Arial"/>
            </a:endParaRPr>
          </a:p>
          <a:p>
            <a:pPr marL="12700"/>
            <a:r>
              <a:rPr lang="en-US" sz="1050" dirty="0" smtClean="0">
                <a:latin typeface="Arial"/>
                <a:cs typeface="Arial"/>
              </a:rPr>
              <a:t>Authors: </a:t>
            </a:r>
          </a:p>
          <a:p>
            <a:pPr marL="12700"/>
            <a:endParaRPr lang="en-US" sz="1050" dirty="0" smtClean="0">
              <a:latin typeface="Arial"/>
              <a:cs typeface="Arial"/>
            </a:endParaRPr>
          </a:p>
          <a:p>
            <a:pPr marL="12700"/>
            <a:r>
              <a:rPr lang="en-US" sz="1050" dirty="0" smtClean="0">
                <a:latin typeface="Arial"/>
                <a:cs typeface="Arial"/>
              </a:rPr>
              <a:t>Carol Smathers, Ohio Farm to School State Lead </a:t>
            </a:r>
            <a:endParaRPr lang="en-US" sz="1050" dirty="0">
              <a:latin typeface="Arial"/>
              <a:cs typeface="Arial"/>
            </a:endParaRPr>
          </a:p>
          <a:p>
            <a:pPr marL="12700"/>
            <a:endParaRPr lang="en-US" sz="1050" dirty="0" smtClean="0">
              <a:latin typeface="Arial"/>
              <a:cs typeface="Arial"/>
            </a:endParaRPr>
          </a:p>
          <a:p>
            <a:pPr marL="12700"/>
            <a:r>
              <a:rPr lang="en-US" sz="1050" dirty="0" smtClean="0">
                <a:latin typeface="Arial"/>
                <a:cs typeface="Arial"/>
              </a:rPr>
              <a:t>Amy Fovargue,</a:t>
            </a:r>
          </a:p>
          <a:p>
            <a:pPr marL="12700"/>
            <a:r>
              <a:rPr lang="en-US" sz="1050" dirty="0" smtClean="0">
                <a:latin typeface="Arial"/>
                <a:cs typeface="Arial"/>
              </a:rPr>
              <a:t>Healthy Living Program Coordinator</a:t>
            </a:r>
            <a:endParaRPr lang="en-US" sz="1050" dirty="0">
              <a:latin typeface="Arial"/>
              <a:cs typeface="Arial"/>
            </a:endParaRPr>
          </a:p>
          <a:p>
            <a:pPr marL="12700"/>
            <a:endParaRPr lang="en-US" sz="1050" dirty="0">
              <a:latin typeface="Arial"/>
              <a:cs typeface="Arial"/>
            </a:endParaRPr>
          </a:p>
          <a:p>
            <a:pPr marL="12700"/>
            <a:r>
              <a:rPr lang="en-US" sz="1050" dirty="0" smtClean="0">
                <a:latin typeface="Arial"/>
                <a:cs typeface="Arial"/>
              </a:rPr>
              <a:t>For Ohio Farm to School inquiries or </a:t>
            </a:r>
            <a:r>
              <a:rPr lang="en-US" sz="1050" dirty="0">
                <a:latin typeface="Arial"/>
                <a:cs typeface="Arial"/>
              </a:rPr>
              <a:t>t</a:t>
            </a:r>
            <a:r>
              <a:rPr lang="en-US" sz="1050" dirty="0" smtClean="0">
                <a:latin typeface="Arial"/>
                <a:cs typeface="Arial"/>
              </a:rPr>
              <a:t>o submit information, e-mail farm2school@osu.edu</a:t>
            </a:r>
            <a:endParaRPr sz="1050" dirty="0">
              <a:latin typeface="Arial"/>
              <a:cs typeface="Arial"/>
            </a:endParaRPr>
          </a:p>
        </p:txBody>
      </p:sp>
      <p:pic>
        <p:nvPicPr>
          <p:cNvPr id="11" name="Picture 10" descr="OSU-FAES-Horiz-RGBHEX.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71" y="8873432"/>
            <a:ext cx="3272367" cy="659253"/>
          </a:xfrm>
          <a:prstGeom prst="rect">
            <a:avLst/>
          </a:prstGeom>
        </p:spPr>
      </p:pic>
      <p:sp>
        <p:nvSpPr>
          <p:cNvPr id="2" name="TextBox 1"/>
          <p:cNvSpPr txBox="1"/>
          <p:nvPr/>
        </p:nvSpPr>
        <p:spPr>
          <a:xfrm>
            <a:off x="969548" y="440382"/>
            <a:ext cx="4135239" cy="646331"/>
          </a:xfrm>
          <a:prstGeom prst="rect">
            <a:avLst/>
          </a:prstGeom>
          <a:noFill/>
        </p:spPr>
        <p:txBody>
          <a:bodyPr wrap="square" rtlCol="0">
            <a:spAutoFit/>
          </a:bodyPr>
          <a:lstStyle/>
          <a:p>
            <a:pPr algn="ctr"/>
            <a:r>
              <a:rPr lang="en-US" b="1" dirty="0" smtClean="0"/>
              <a:t>Thank you to all of our partners and supporters!</a:t>
            </a:r>
            <a:endParaRPr lang="en-US" b="1" dirty="0"/>
          </a:p>
        </p:txBody>
      </p:sp>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21766" y="1120519"/>
            <a:ext cx="1915402" cy="1532321"/>
          </a:xfrm>
          <a:prstGeom prst="rect">
            <a:avLst/>
          </a:prstGeom>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062868" y="1997078"/>
            <a:ext cx="1155509" cy="999360"/>
          </a:xfrm>
          <a:prstGeom prst="rect">
            <a:avLst/>
          </a:prstGeom>
        </p:spPr>
      </p:pic>
      <p:pic>
        <p:nvPicPr>
          <p:cNvPr id="6" name="Picture 5"/>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77117" y="3133297"/>
            <a:ext cx="2417439" cy="400681"/>
          </a:xfrm>
          <a:prstGeom prst="rect">
            <a:avLst/>
          </a:prstGeom>
        </p:spPr>
      </p:pic>
      <p:pic>
        <p:nvPicPr>
          <p:cNvPr id="1026" name="Picture 2" descr="http://www.nifa.usda.gov/about/offices/images/usda_nifa_h_rgb_300.jpg"/>
          <p:cNvPicPr>
            <a:picLocks noChangeAspect="1"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7117" y="5183640"/>
            <a:ext cx="2853235" cy="5438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merican Dairy Association Mideast"/>
          <p:cNvPicPr>
            <a:picLocks noChangeAspect="1" noChangeArrowheads="1"/>
          </p:cNvPicPr>
          <p:nvPr/>
        </p:nvPicPr>
        <p:blipFill>
          <a:blip r:embed="rId13">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3685" y="6587063"/>
            <a:ext cx="1876425" cy="11144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44953" y="4026357"/>
            <a:ext cx="1437093" cy="1477328"/>
          </a:xfrm>
          <a:prstGeom prst="rect">
            <a:avLst/>
          </a:prstGeom>
          <a:noFill/>
        </p:spPr>
        <p:txBody>
          <a:bodyPr wrap="square" rtlCol="0">
            <a:spAutoFit/>
          </a:bodyPr>
          <a:lstStyle/>
          <a:p>
            <a:r>
              <a:rPr lang="en-US" b="1" dirty="0" smtClean="0"/>
              <a:t>Follow Ohio Farm to School on Facebook</a:t>
            </a:r>
            <a:endParaRPr lang="en-US" b="1" dirty="0"/>
          </a:p>
        </p:txBody>
      </p:sp>
      <p:cxnSp>
        <p:nvCxnSpPr>
          <p:cNvPr id="14" name="Straight Connector 13"/>
          <p:cNvCxnSpPr/>
          <p:nvPr/>
        </p:nvCxnSpPr>
        <p:spPr>
          <a:xfrm>
            <a:off x="5775160" y="358523"/>
            <a:ext cx="0" cy="7946233"/>
          </a:xfrm>
          <a:prstGeom prst="line">
            <a:avLst/>
          </a:prstGeom>
        </p:spPr>
        <p:style>
          <a:lnRef idx="2">
            <a:schemeClr val="dk1"/>
          </a:lnRef>
          <a:fillRef idx="0">
            <a:schemeClr val="dk1"/>
          </a:fillRef>
          <a:effectRef idx="1">
            <a:schemeClr val="dk1"/>
          </a:effectRef>
          <a:fontRef idx="minor">
            <a:schemeClr val="tx1"/>
          </a:fontRef>
        </p:style>
      </p:cxn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53739" y="3957940"/>
            <a:ext cx="3110805" cy="858623"/>
          </a:xfrm>
          <a:prstGeom prst="rect">
            <a:avLst/>
          </a:prstGeom>
        </p:spPr>
      </p:pic>
      <p:pic>
        <p:nvPicPr>
          <p:cNvPr id="12" name="Picture 11">
            <a:hlinkClick r:id="rId16"/>
          </p:cNvPr>
          <p:cNvPicPr>
            <a:picLocks noChangeAspect="1"/>
          </p:cNvPicPr>
          <p:nvPr/>
        </p:nvPicPr>
        <p:blipFill>
          <a:blip r:embed="rId1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996207" y="5925075"/>
            <a:ext cx="1219200" cy="1219200"/>
          </a:xfrm>
          <a:prstGeom prst="rect">
            <a:avLst/>
          </a:prstGeom>
        </p:spPr>
      </p:pic>
      <p:pic>
        <p:nvPicPr>
          <p:cNvPr id="13" name="Picture 1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62776" y="6473397"/>
            <a:ext cx="2591338" cy="134175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29728</TotalTime>
  <Words>1194</Words>
  <Application>Microsoft Office PowerPoint</Application>
  <PresentationFormat>Custom</PresentationFormat>
  <Paragraphs>129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Proxima Nova</vt:lpstr>
      <vt:lpstr>Proxima Nova Semibold</vt:lpstr>
      <vt:lpstr>Symbol</vt:lpstr>
      <vt:lpstr>Times New Roman</vt:lpstr>
      <vt:lpstr>Wingdings</vt:lpstr>
      <vt:lpstr>Office Theme</vt:lpstr>
      <vt:lpstr>Ohio Farm to School Newsletter National, Regional and State Updates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Newsletter 4</dc:title>
  <dc:subject>Newsletter 4</dc:subject>
  <dc:creator>Jacalyne Adkins</dc:creator>
  <cp:lastModifiedBy>Amy Fovargue</cp:lastModifiedBy>
  <cp:revision>891</cp:revision>
  <dcterms:created xsi:type="dcterms:W3CDTF">2013-12-18T09:48:16Z</dcterms:created>
  <dcterms:modified xsi:type="dcterms:W3CDTF">2017-09-01T11:53:31Z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2013-09-13T00:00:00Z</vt:filetime>
  </property>
  <property fmtid="{D5CDD505-2E9C-101B-9397-08002B2CF9AE}" pid="3" name="LastSaved">
    <vt:filetime>2013-12-18T00:00:00Z</vt:filetime>
  </property>
</Properties>
</file>